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3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47.xml" ContentType="application/vnd.openxmlformats-officedocument.presentationml.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0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60" r:id="rId3"/>
    <p:sldId id="271" r:id="rId4"/>
    <p:sldId id="320" r:id="rId5"/>
    <p:sldId id="322" r:id="rId6"/>
    <p:sldId id="361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62" r:id="rId22"/>
    <p:sldId id="363" r:id="rId23"/>
    <p:sldId id="365" r:id="rId24"/>
    <p:sldId id="364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9" r:id="rId47"/>
    <p:sldId id="273" r:id="rId48"/>
    <p:sldId id="2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707" autoAdjust="0"/>
  </p:normalViewPr>
  <p:slideViewPr>
    <p:cSldViewPr snapToGrid="0">
      <p:cViewPr varScale="1">
        <p:scale>
          <a:sx n="85" d="100"/>
          <a:sy n="85" d="100"/>
        </p:scale>
        <p:origin x="55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9E590-3835-4587-A9B3-679E73039004}" type="datetimeFigureOut">
              <a:rPr lang="en-IN" smtClean="0"/>
              <a:t>07-01-2021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B6E22-9D15-4452-85F3-00CB2F27F9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90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He was </a:t>
            </a:r>
            <a:r>
              <a:rPr lang="en-IN" dirty="0" err="1" smtClean="0"/>
              <a:t>circumspetive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7EB6E22-9D15-4452-85F3-00CB2F27F9D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731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Sodium silicate, acid slurry, soda</a:t>
            </a:r>
            <a:r>
              <a:rPr lang="en-US" baseline="0" dirty="0" smtClean="0"/>
              <a:t> ash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B6E22-9D15-4452-85F3-00CB2F27F9D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77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Fabindia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B6E22-9D15-4452-85F3-00CB2F27F9D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591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213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B11C0-B876-4307-B0DE-D95DD9B57EC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464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7FA43-92F3-40D3-871E-A7A00CBFB78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063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6A2D4E-FE7C-438B-9712-367190045D8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579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879243-FA3C-4045-897F-79D41E5661D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984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24540-F043-46B1-B91C-17DB4E366DB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6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3524DA-2C84-4A69-A963-B1FC3121378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15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FE77BB-4363-41C7-9CCF-90B8E2C52BC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875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183942-22F9-48D1-8C96-EB77E7BC7D3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598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67245-B0EC-4506-A611-1F98D060CD7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959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CFCE78-A294-4EE3-ABCF-440746118B0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16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7BE07C-AF1F-4396-8474-BA1C7079966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482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09600" y="1905000"/>
            <a:ext cx="109728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9E6E2-5C11-479E-9BC0-3DC5AC1F9C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A4D13-35B8-404A-A284-7C3213E41D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906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098" y="-93364"/>
            <a:ext cx="1224209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0" y="228600"/>
            <a:ext cx="12151384" cy="20985"/>
          </a:xfrm>
          <a:prstGeom prst="line">
            <a:avLst/>
          </a:prstGeom>
          <a:ln w="3492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3934"/>
            <a:ext cx="12185138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3 Skills Every Entrepreneur needs"/>
          <p:cNvPicPr>
            <a:picLocks noChangeAspect="1" noChangeArrowheads="1" noCrop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50" y="5238250"/>
            <a:ext cx="1129553" cy="168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6CE7D5-CF57-46EF-B807-FDD0502418D4}" type="datetimeFigureOut">
              <a:rPr lang="en-US" smtClean="0"/>
              <a:pPr/>
              <a:t>1/7/2021</a:t>
            </a:fld>
            <a:endParaRPr 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E55607-82A6-4129-B523-22D6726E528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27" y="266210"/>
            <a:ext cx="561560" cy="6284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5E26506-152D-49C6-B008-A3EF2D51347B}"/>
              </a:ext>
            </a:extLst>
          </p:cNvPr>
          <p:cNvGrpSpPr/>
          <p:nvPr userDrawn="1"/>
        </p:nvGrpSpPr>
        <p:grpSpPr>
          <a:xfrm>
            <a:off x="-12898" y="68094"/>
            <a:ext cx="12204898" cy="6813969"/>
            <a:chOff x="0" y="144811"/>
            <a:chExt cx="12204898" cy="656683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C910FB-4226-4DE5-BABC-6063DF202E21}"/>
                </a:ext>
              </a:extLst>
            </p:cNvPr>
            <p:cNvGrpSpPr/>
            <p:nvPr/>
          </p:nvGrpSpPr>
          <p:grpSpPr>
            <a:xfrm>
              <a:off x="0" y="144811"/>
              <a:ext cx="12204898" cy="6557000"/>
              <a:chOff x="0" y="186815"/>
              <a:chExt cx="12204898" cy="6557000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49679B7C-8885-4491-BD46-9575C06FFAE2}"/>
                  </a:ext>
                </a:extLst>
              </p:cNvPr>
              <p:cNvSpPr/>
              <p:nvPr/>
            </p:nvSpPr>
            <p:spPr>
              <a:xfrm>
                <a:off x="0" y="245808"/>
                <a:ext cx="12105672" cy="6426559"/>
              </a:xfrm>
              <a:custGeom>
                <a:avLst/>
                <a:gdLst>
                  <a:gd name="connsiteX0" fmla="*/ 11655115 w 11995313"/>
                  <a:gd name="connsiteY0" fmla="*/ 0 h 6320207"/>
                  <a:gd name="connsiteX1" fmla="*/ 11995313 w 11995313"/>
                  <a:gd name="connsiteY1" fmla="*/ 0 h 6320207"/>
                  <a:gd name="connsiteX2" fmla="*/ 11995313 w 11995313"/>
                  <a:gd name="connsiteY2" fmla="*/ 6320207 h 6320207"/>
                  <a:gd name="connsiteX3" fmla="*/ 0 w 11995313"/>
                  <a:gd name="connsiteY3" fmla="*/ 6320207 h 6320207"/>
                  <a:gd name="connsiteX4" fmla="*/ 0 w 11995313"/>
                  <a:gd name="connsiteY4" fmla="*/ 6042664 h 6320207"/>
                  <a:gd name="connsiteX5" fmla="*/ 10285753 w 11995313"/>
                  <a:gd name="connsiteY5" fmla="*/ 6042664 h 6320207"/>
                  <a:gd name="connsiteX6" fmla="*/ 11656170 w 11995313"/>
                  <a:gd name="connsiteY6" fmla="*/ 4671588 h 6320207"/>
                  <a:gd name="connsiteX7" fmla="*/ 11656170 w 11995313"/>
                  <a:gd name="connsiteY7" fmla="*/ 20902 h 6320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95313" h="6320207">
                    <a:moveTo>
                      <a:pt x="11655115" y="0"/>
                    </a:moveTo>
                    <a:lnTo>
                      <a:pt x="11995313" y="0"/>
                    </a:lnTo>
                    <a:lnTo>
                      <a:pt x="11995313" y="6320207"/>
                    </a:lnTo>
                    <a:lnTo>
                      <a:pt x="0" y="6320207"/>
                    </a:lnTo>
                    <a:lnTo>
                      <a:pt x="0" y="6042664"/>
                    </a:lnTo>
                    <a:lnTo>
                      <a:pt x="10285753" y="6042664"/>
                    </a:lnTo>
                    <a:cubicBezTo>
                      <a:pt x="11042613" y="6042664"/>
                      <a:pt x="11656170" y="5428812"/>
                      <a:pt x="11656170" y="4671588"/>
                    </a:cubicBezTo>
                    <a:lnTo>
                      <a:pt x="11656170" y="20902"/>
                    </a:lnTo>
                    <a:close/>
                  </a:path>
                </a:pathLst>
              </a:custGeom>
              <a:pattFill prst="pct60">
                <a:fgClr>
                  <a:schemeClr val="tx2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Freeform 25">
                <a:extLst>
                  <a:ext uri="{FF2B5EF4-FFF2-40B4-BE49-F238E27FC236}">
                    <a16:creationId xmlns:a16="http://schemas.microsoft.com/office/drawing/2014/main" id="{3EC7993A-9D4C-478C-B83C-18699D4F28DA}"/>
                  </a:ext>
                </a:extLst>
              </p:cNvPr>
              <p:cNvSpPr/>
              <p:nvPr/>
            </p:nvSpPr>
            <p:spPr>
              <a:xfrm>
                <a:off x="0" y="186815"/>
                <a:ext cx="12204898" cy="6557000"/>
              </a:xfrm>
              <a:custGeom>
                <a:avLst/>
                <a:gdLst>
                  <a:gd name="connsiteX0" fmla="*/ 11746043 w 12093635"/>
                  <a:gd name="connsiteY0" fmla="*/ 0 h 6448489"/>
                  <a:gd name="connsiteX1" fmla="*/ 12093635 w 12093635"/>
                  <a:gd name="connsiteY1" fmla="*/ 0 h 6448489"/>
                  <a:gd name="connsiteX2" fmla="*/ 12093635 w 12093635"/>
                  <a:gd name="connsiteY2" fmla="*/ 6448489 h 6448489"/>
                  <a:gd name="connsiteX3" fmla="*/ 0 w 12093635"/>
                  <a:gd name="connsiteY3" fmla="*/ 6448489 h 6448489"/>
                  <a:gd name="connsiteX4" fmla="*/ 0 w 12093635"/>
                  <a:gd name="connsiteY4" fmla="*/ 6170946 h 6448489"/>
                  <a:gd name="connsiteX5" fmla="*/ 10384075 w 12093635"/>
                  <a:gd name="connsiteY5" fmla="*/ 6170946 h 6448489"/>
                  <a:gd name="connsiteX6" fmla="*/ 11754492 w 12093635"/>
                  <a:gd name="connsiteY6" fmla="*/ 4799870 h 6448489"/>
                  <a:gd name="connsiteX7" fmla="*/ 11754492 w 12093635"/>
                  <a:gd name="connsiteY7" fmla="*/ 149184 h 6448489"/>
                  <a:gd name="connsiteX8" fmla="*/ 11747416 w 12093635"/>
                  <a:gd name="connsiteY8" fmla="*/ 9000 h 644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93635" h="6448489">
                    <a:moveTo>
                      <a:pt x="11746043" y="0"/>
                    </a:moveTo>
                    <a:lnTo>
                      <a:pt x="12093635" y="0"/>
                    </a:lnTo>
                    <a:lnTo>
                      <a:pt x="12093635" y="6448489"/>
                    </a:lnTo>
                    <a:lnTo>
                      <a:pt x="0" y="6448489"/>
                    </a:lnTo>
                    <a:lnTo>
                      <a:pt x="0" y="6170946"/>
                    </a:lnTo>
                    <a:lnTo>
                      <a:pt x="10384075" y="6170946"/>
                    </a:lnTo>
                    <a:cubicBezTo>
                      <a:pt x="11140935" y="6170946"/>
                      <a:pt x="11754492" y="5557094"/>
                      <a:pt x="11754492" y="4799870"/>
                    </a:cubicBezTo>
                    <a:lnTo>
                      <a:pt x="11754492" y="149184"/>
                    </a:lnTo>
                    <a:cubicBezTo>
                      <a:pt x="11754492" y="101858"/>
                      <a:pt x="11752095" y="55091"/>
                      <a:pt x="11747416" y="9000"/>
                    </a:cubicBezTo>
                    <a:close/>
                  </a:path>
                </a:pathLst>
              </a:custGeom>
              <a:pattFill prst="pct75">
                <a:fgClr>
                  <a:schemeClr val="tx2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E6751A56-8F64-43B5-B58F-91F2E6334129}"/>
                </a:ext>
              </a:extLst>
            </p:cNvPr>
            <p:cNvSpPr/>
            <p:nvPr/>
          </p:nvSpPr>
          <p:spPr>
            <a:xfrm>
              <a:off x="9832" y="164475"/>
              <a:ext cx="12191999" cy="6547168"/>
            </a:xfrm>
            <a:custGeom>
              <a:avLst/>
              <a:gdLst>
                <a:gd name="connsiteX0" fmla="*/ 11945838 w 12191999"/>
                <a:gd name="connsiteY0" fmla="*/ 0 h 6547168"/>
                <a:gd name="connsiteX1" fmla="*/ 12191999 w 12191999"/>
                <a:gd name="connsiteY1" fmla="*/ 0 h 6547168"/>
                <a:gd name="connsiteX2" fmla="*/ 12191999 w 12191999"/>
                <a:gd name="connsiteY2" fmla="*/ 6547168 h 6547168"/>
                <a:gd name="connsiteX3" fmla="*/ 0 w 12191999"/>
                <a:gd name="connsiteY3" fmla="*/ 6547168 h 6547168"/>
                <a:gd name="connsiteX4" fmla="*/ 0 w 12191999"/>
                <a:gd name="connsiteY4" fmla="*/ 6329023 h 6547168"/>
                <a:gd name="connsiteX5" fmla="*/ 14042 w 12191999"/>
                <a:gd name="connsiteY5" fmla="*/ 6329738 h 6547168"/>
                <a:gd name="connsiteX6" fmla="*/ 10578837 w 12191999"/>
                <a:gd name="connsiteY6" fmla="*/ 6329738 h 6547168"/>
                <a:gd name="connsiteX7" fmla="*/ 11961862 w 12191999"/>
                <a:gd name="connsiteY7" fmla="*/ 4934393 h 6547168"/>
                <a:gd name="connsiteX8" fmla="*/ 11961862 w 12191999"/>
                <a:gd name="connsiteY8" fmla="*/ 201386 h 6547168"/>
                <a:gd name="connsiteX9" fmla="*/ 11954721 w 12191999"/>
                <a:gd name="connsiteY9" fmla="*/ 58720 h 654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1999" h="6547168">
                  <a:moveTo>
                    <a:pt x="11945838" y="0"/>
                  </a:moveTo>
                  <a:lnTo>
                    <a:pt x="12191999" y="0"/>
                  </a:lnTo>
                  <a:lnTo>
                    <a:pt x="12191999" y="6547168"/>
                  </a:lnTo>
                  <a:lnTo>
                    <a:pt x="0" y="6547168"/>
                  </a:lnTo>
                  <a:lnTo>
                    <a:pt x="0" y="6329023"/>
                  </a:lnTo>
                  <a:lnTo>
                    <a:pt x="14042" y="6329738"/>
                  </a:lnTo>
                  <a:lnTo>
                    <a:pt x="10578837" y="6329738"/>
                  </a:lnTo>
                  <a:cubicBezTo>
                    <a:pt x="11342660" y="6329738"/>
                    <a:pt x="11961862" y="5705021"/>
                    <a:pt x="11961862" y="4934393"/>
                  </a:cubicBezTo>
                  <a:lnTo>
                    <a:pt x="11961862" y="201386"/>
                  </a:lnTo>
                  <a:cubicBezTo>
                    <a:pt x="11961862" y="153222"/>
                    <a:pt x="11959443" y="105627"/>
                    <a:pt x="11954721" y="5872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929F0F-F4D9-4E88-A0AD-A9C9692F0AD7}"/>
              </a:ext>
            </a:extLst>
          </p:cNvPr>
          <p:cNvGrpSpPr/>
          <p:nvPr userDrawn="1"/>
        </p:nvGrpSpPr>
        <p:grpSpPr>
          <a:xfrm>
            <a:off x="10886985" y="5557386"/>
            <a:ext cx="1493642" cy="1454354"/>
            <a:chOff x="10886985" y="5557386"/>
            <a:chExt cx="1493642" cy="1454354"/>
          </a:xfrm>
          <a:pattFill prst="lgCheck">
            <a:fgClr>
              <a:srgbClr val="EAEFF1"/>
            </a:fgClr>
            <a:bgClr>
              <a:schemeClr val="bg1"/>
            </a:bgClr>
          </a:pattFill>
        </p:grpSpPr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5DA752EB-5CD6-4367-B152-2B6B92CD3449}"/>
                </a:ext>
              </a:extLst>
            </p:cNvPr>
            <p:cNvSpPr/>
            <p:nvPr userDrawn="1"/>
          </p:nvSpPr>
          <p:spPr>
            <a:xfrm>
              <a:off x="10886985" y="5557386"/>
              <a:ext cx="1420567" cy="1454354"/>
            </a:xfrm>
            <a:custGeom>
              <a:avLst/>
              <a:gdLst>
                <a:gd name="connsiteX0" fmla="*/ 1305459 w 1420567"/>
                <a:gd name="connsiteY0" fmla="*/ 0 h 1454354"/>
                <a:gd name="connsiteX1" fmla="*/ 1420567 w 1420567"/>
                <a:gd name="connsiteY1" fmla="*/ 0 h 1454354"/>
                <a:gd name="connsiteX2" fmla="*/ 1420567 w 1420567"/>
                <a:gd name="connsiteY2" fmla="*/ 156611 h 1454354"/>
                <a:gd name="connsiteX3" fmla="*/ 122824 w 1420567"/>
                <a:gd name="connsiteY3" fmla="*/ 1454354 h 1454354"/>
                <a:gd name="connsiteX4" fmla="*/ 0 w 1420567"/>
                <a:gd name="connsiteY4" fmla="*/ 1454354 h 1454354"/>
                <a:gd name="connsiteX5" fmla="*/ 14250 w 1420567"/>
                <a:gd name="connsiteY5" fmla="*/ 1408448 h 1454354"/>
                <a:gd name="connsiteX6" fmla="*/ 21958 w 1420567"/>
                <a:gd name="connsiteY6" fmla="*/ 1331987 h 1454354"/>
                <a:gd name="connsiteX7" fmla="*/ 140403 w 1420567"/>
                <a:gd name="connsiteY7" fmla="*/ 1326006 h 1454354"/>
                <a:gd name="connsiteX8" fmla="*/ 1305459 w 1420567"/>
                <a:gd name="connsiteY8" fmla="*/ 34963 h 1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0567" h="1454354">
                  <a:moveTo>
                    <a:pt x="1305459" y="0"/>
                  </a:moveTo>
                  <a:lnTo>
                    <a:pt x="1420567" y="0"/>
                  </a:lnTo>
                  <a:lnTo>
                    <a:pt x="1420567" y="156611"/>
                  </a:lnTo>
                  <a:cubicBezTo>
                    <a:pt x="1420567" y="873335"/>
                    <a:pt x="839548" y="1454354"/>
                    <a:pt x="122824" y="1454354"/>
                  </a:cubicBezTo>
                  <a:lnTo>
                    <a:pt x="0" y="1454354"/>
                  </a:lnTo>
                  <a:lnTo>
                    <a:pt x="14250" y="1408448"/>
                  </a:lnTo>
                  <a:lnTo>
                    <a:pt x="21958" y="1331987"/>
                  </a:lnTo>
                  <a:lnTo>
                    <a:pt x="140403" y="1326006"/>
                  </a:lnTo>
                  <a:cubicBezTo>
                    <a:pt x="794798" y="1259549"/>
                    <a:pt x="1305459" y="706892"/>
                    <a:pt x="1305459" y="34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AC43F539-A080-4595-B1F5-B6C4D250A8D8}"/>
                </a:ext>
              </a:extLst>
            </p:cNvPr>
            <p:cNvSpPr/>
            <p:nvPr userDrawn="1"/>
          </p:nvSpPr>
          <p:spPr>
            <a:xfrm rot="21341256">
              <a:off x="11458206" y="5975387"/>
              <a:ext cx="922421" cy="1010654"/>
            </a:xfrm>
            <a:custGeom>
              <a:avLst/>
              <a:gdLst>
                <a:gd name="connsiteX0" fmla="*/ 1305459 w 1420567"/>
                <a:gd name="connsiteY0" fmla="*/ 0 h 1454354"/>
                <a:gd name="connsiteX1" fmla="*/ 1420567 w 1420567"/>
                <a:gd name="connsiteY1" fmla="*/ 0 h 1454354"/>
                <a:gd name="connsiteX2" fmla="*/ 1420567 w 1420567"/>
                <a:gd name="connsiteY2" fmla="*/ 156611 h 1454354"/>
                <a:gd name="connsiteX3" fmla="*/ 122824 w 1420567"/>
                <a:gd name="connsiteY3" fmla="*/ 1454354 h 1454354"/>
                <a:gd name="connsiteX4" fmla="*/ 0 w 1420567"/>
                <a:gd name="connsiteY4" fmla="*/ 1454354 h 1454354"/>
                <a:gd name="connsiteX5" fmla="*/ 14250 w 1420567"/>
                <a:gd name="connsiteY5" fmla="*/ 1408448 h 1454354"/>
                <a:gd name="connsiteX6" fmla="*/ 21958 w 1420567"/>
                <a:gd name="connsiteY6" fmla="*/ 1331987 h 1454354"/>
                <a:gd name="connsiteX7" fmla="*/ 140403 w 1420567"/>
                <a:gd name="connsiteY7" fmla="*/ 1326006 h 1454354"/>
                <a:gd name="connsiteX8" fmla="*/ 1305459 w 1420567"/>
                <a:gd name="connsiteY8" fmla="*/ 34963 h 145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0567" h="1454354">
                  <a:moveTo>
                    <a:pt x="1305459" y="0"/>
                  </a:moveTo>
                  <a:lnTo>
                    <a:pt x="1420567" y="0"/>
                  </a:lnTo>
                  <a:lnTo>
                    <a:pt x="1420567" y="156611"/>
                  </a:lnTo>
                  <a:cubicBezTo>
                    <a:pt x="1420567" y="873335"/>
                    <a:pt x="839548" y="1454354"/>
                    <a:pt x="122824" y="1454354"/>
                  </a:cubicBezTo>
                  <a:lnTo>
                    <a:pt x="0" y="1454354"/>
                  </a:lnTo>
                  <a:lnTo>
                    <a:pt x="14250" y="1408448"/>
                  </a:lnTo>
                  <a:lnTo>
                    <a:pt x="21958" y="1331987"/>
                  </a:lnTo>
                  <a:lnTo>
                    <a:pt x="140403" y="1326006"/>
                  </a:lnTo>
                  <a:cubicBezTo>
                    <a:pt x="794798" y="1259549"/>
                    <a:pt x="1305459" y="706892"/>
                    <a:pt x="1305459" y="3496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DDA28F-1FD0-4BB7-AC06-AAC8DB6E92D8}"/>
              </a:ext>
            </a:extLst>
          </p:cNvPr>
          <p:cNvGrpSpPr/>
          <p:nvPr userDrawn="1"/>
        </p:nvGrpSpPr>
        <p:grpSpPr>
          <a:xfrm>
            <a:off x="13142" y="2526631"/>
            <a:ext cx="248653" cy="4355432"/>
            <a:chOff x="-16042" y="2526631"/>
            <a:chExt cx="248653" cy="43554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CA2160-AF53-4BC1-9A8C-64BACA74E069}"/>
                </a:ext>
              </a:extLst>
            </p:cNvPr>
            <p:cNvSpPr/>
            <p:nvPr userDrawn="1"/>
          </p:nvSpPr>
          <p:spPr>
            <a:xfrm>
              <a:off x="-16042" y="2526631"/>
              <a:ext cx="65772" cy="43554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FE1855-93B6-43F1-9DA2-E66557058281}"/>
                </a:ext>
              </a:extLst>
            </p:cNvPr>
            <p:cNvSpPr/>
            <p:nvPr userDrawn="1"/>
          </p:nvSpPr>
          <p:spPr>
            <a:xfrm>
              <a:off x="68180" y="3376863"/>
              <a:ext cx="68178" cy="3505200"/>
            </a:xfrm>
            <a:prstGeom prst="rect">
              <a:avLst/>
            </a:prstGeom>
            <a:solidFill>
              <a:schemeClr val="tx2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2610AC-6A01-4FDE-BADA-8D4B6B5B9CFF}"/>
                </a:ext>
              </a:extLst>
            </p:cNvPr>
            <p:cNvSpPr/>
            <p:nvPr userDrawn="1"/>
          </p:nvSpPr>
          <p:spPr>
            <a:xfrm>
              <a:off x="164433" y="4965031"/>
              <a:ext cx="68178" cy="1917032"/>
            </a:xfrm>
            <a:prstGeom prst="rect">
              <a:avLst/>
            </a:prstGeom>
            <a:solidFill>
              <a:schemeClr val="tx2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CE66B942-A77E-4B0B-A644-59E785618156}"/>
              </a:ext>
            </a:extLst>
          </p:cNvPr>
          <p:cNvSpPr/>
          <p:nvPr userDrawn="1"/>
        </p:nvSpPr>
        <p:spPr>
          <a:xfrm>
            <a:off x="18718" y="2358547"/>
            <a:ext cx="148244" cy="148244"/>
          </a:xfrm>
          <a:prstGeom prst="ellipse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C3CCFB4-54A5-475C-B918-AF5FE58EBFAB}"/>
              </a:ext>
            </a:extLst>
          </p:cNvPr>
          <p:cNvSpPr/>
          <p:nvPr userDrawn="1"/>
        </p:nvSpPr>
        <p:spPr>
          <a:xfrm>
            <a:off x="208769" y="4774172"/>
            <a:ext cx="148244" cy="148244"/>
          </a:xfrm>
          <a:prstGeom prst="ellipse">
            <a:avLst/>
          </a:prstGeom>
          <a:solidFill>
            <a:srgbClr val="8E9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B4BAFE-1687-4EFE-9D25-D301E2FE0954}"/>
              </a:ext>
            </a:extLst>
          </p:cNvPr>
          <p:cNvSpPr/>
          <p:nvPr userDrawn="1"/>
        </p:nvSpPr>
        <p:spPr>
          <a:xfrm>
            <a:off x="108378" y="3205198"/>
            <a:ext cx="148244" cy="148244"/>
          </a:xfrm>
          <a:prstGeom prst="ellipse">
            <a:avLst/>
          </a:prstGeom>
          <a:solidFill>
            <a:srgbClr val="60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ooter Placeholder 4"/>
          <p:cNvSpPr txBox="1">
            <a:spLocks/>
          </p:cNvSpPr>
          <p:nvPr userDrawn="1"/>
        </p:nvSpPr>
        <p:spPr>
          <a:xfrm>
            <a:off x="4038600" y="63304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© Manoj K Mondal, RMSoEE </a:t>
            </a:r>
            <a:endParaRPr lang="en-US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259346" y="6357040"/>
            <a:ext cx="2836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chemeClr val="bg2">
                    <a:lumMod val="50000"/>
                  </a:schemeClr>
                </a:solidFill>
              </a:rPr>
              <a:t>© Manoj K Mondal, </a:t>
            </a:r>
            <a:r>
              <a:rPr lang="en-US" sz="1200" i="1" dirty="0" err="1" smtClean="0">
                <a:solidFill>
                  <a:schemeClr val="bg2">
                    <a:lumMod val="50000"/>
                  </a:schemeClr>
                </a:solidFill>
              </a:rPr>
              <a:t>RMSoEE</a:t>
            </a:r>
            <a:r>
              <a:rPr lang="en-US" sz="12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B41D23-6DAA-4F9C-91ED-9D3054D1A10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EFB9A-75BE-4736-83D6-6A44720B10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"/>
            <a:ext cx="12192000" cy="23018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Foundations of Entrepreneurship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Lucida Sans Unicode" panose="020B0602030504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230189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405442" y="-45719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6640195"/>
            <a:ext cx="12192000" cy="276999"/>
          </a:xfrm>
          <a:prstGeom prst="rect">
            <a:avLst/>
          </a:prstGeom>
          <a:solidFill>
            <a:srgbClr val="333F5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Manoj Kumar Mondal, </a:t>
            </a:r>
            <a:r>
              <a:rPr kumimoji="0" lang="en-US" sz="12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Rajendra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Mishra School of Engineering Entrepreneurship, IIT Kharagpur</a:t>
            </a:r>
            <a:endParaRPr kumimoji="0" lang="en-IN" sz="12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90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luesyemre.com/2013/11/04/are-entrepreneurs-born-or-mad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gif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s_of_Indi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Bhartiya_Mahila_Ban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sj.com/articles/girlboss-aims-for-a-media-company-thats-one-part-vice-one-part-oprah-151316280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6BA92DC-2DA6-420C-9A64-1815F0A2D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906" y="4372481"/>
            <a:ext cx="5178011" cy="1721203"/>
          </a:xfrm>
        </p:spPr>
        <p:txBody>
          <a:bodyPr anchor="t">
            <a:normAutofit fontScale="70000" lnSpcReduction="20000"/>
          </a:bodyPr>
          <a:lstStyle/>
          <a:p>
            <a:pPr algn="r"/>
            <a:r>
              <a:rPr lang="en-US" sz="4600" b="1" dirty="0" smtClean="0">
                <a:solidFill>
                  <a:srgbClr val="000000"/>
                </a:solidFill>
                <a:ea typeface="+mn-lt"/>
                <a:cs typeface="+mn-lt"/>
              </a:rPr>
              <a:t>Topic: Three</a:t>
            </a:r>
            <a:r>
              <a:rPr lang="en-US" sz="4600" b="1" dirty="0">
                <a:solidFill>
                  <a:srgbClr val="000000"/>
                </a:solidFill>
                <a:ea typeface="+mn-lt"/>
                <a:cs typeface="+mn-lt"/>
              </a:rPr>
              <a:t> Inspiring Stories</a:t>
            </a:r>
            <a:endParaRPr lang="en-US" sz="4600" b="1" dirty="0">
              <a:solidFill>
                <a:srgbClr val="000000"/>
              </a:solidFill>
            </a:endParaRPr>
          </a:p>
          <a:p>
            <a:pPr algn="r"/>
            <a:r>
              <a:rPr lang="en-US" sz="2600" b="1" dirty="0">
                <a:solidFill>
                  <a:srgbClr val="336699"/>
                </a:solidFill>
                <a:cs typeface="Calibri"/>
              </a:rPr>
              <a:t>Manoj Kumar Mondal</a:t>
            </a:r>
          </a:p>
          <a:p>
            <a:pPr algn="r"/>
            <a:r>
              <a:rPr lang="en-US" sz="3400" b="1" dirty="0" err="1">
                <a:cs typeface="Calibri"/>
              </a:rPr>
              <a:t>RMSoEE</a:t>
            </a:r>
            <a:endParaRPr lang="en-US" sz="3400" b="1" dirty="0">
              <a:cs typeface="Calibri"/>
            </a:endParaRPr>
          </a:p>
          <a:p>
            <a:pPr algn="r"/>
            <a:r>
              <a:rPr lang="en-US" sz="4000" b="1" dirty="0">
                <a:cs typeface="Calibri"/>
              </a:rPr>
              <a:t>IIT Kharagpur</a:t>
            </a:r>
          </a:p>
          <a:p>
            <a:pPr algn="l"/>
            <a:endParaRPr lang="en-US" sz="2000" dirty="0">
              <a:cs typeface="Calibri"/>
            </a:endParaRPr>
          </a:p>
        </p:txBody>
      </p:sp>
      <p:pic>
        <p:nvPicPr>
          <p:cNvPr id="4" name="Picture 4" descr="A picture containing person, person, racket, holding&#10;&#10;Description automatically generated">
            <a:extLst>
              <a:ext uri="{FF2B5EF4-FFF2-40B4-BE49-F238E27FC236}">
                <a16:creationId xmlns:a16="http://schemas.microsoft.com/office/drawing/2014/main" id="{64511A66-FFA6-42E8-9B46-85EEDFC36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11933" r="1478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5C6C8-1DA9-4B26-937D-2F41652262AE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7319" y="6093684"/>
            <a:ext cx="2666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srgbClr val="C00000"/>
                </a:solidFill>
              </a:rPr>
              <a:t>Lecture #: </a:t>
            </a:r>
            <a:r>
              <a:rPr lang="en-US" b="1" dirty="0" smtClean="0">
                <a:solidFill>
                  <a:srgbClr val="C00000"/>
                </a:solidFill>
              </a:rPr>
              <a:t>02 (</a:t>
            </a:r>
            <a:r>
              <a:rPr lang="en-US" b="1" dirty="0" smtClean="0">
                <a:solidFill>
                  <a:srgbClr val="C00000"/>
                </a:solidFill>
              </a:rPr>
              <a:t>07.01.2021)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FCD5D-D28C-43C6-B315-AD191C263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5342" y="1477883"/>
            <a:ext cx="6006575" cy="2889114"/>
          </a:xfrm>
        </p:spPr>
        <p:txBody>
          <a:bodyPr anchor="b">
            <a:normAutofit/>
          </a:bodyPr>
          <a:lstStyle/>
          <a:p>
            <a:pPr algn="r"/>
            <a:r>
              <a:rPr lang="en-US" sz="4400" dirty="0">
                <a:cs typeface="Calibri Light"/>
              </a:rPr>
              <a:t>Foundations </a:t>
            </a:r>
            <a:r>
              <a:rPr lang="en-US" sz="4400" dirty="0" smtClean="0">
                <a:cs typeface="Calibri Light"/>
              </a:rPr>
              <a:t/>
            </a:r>
            <a:br>
              <a:rPr lang="en-US" sz="4400" dirty="0" smtClean="0">
                <a:cs typeface="Calibri Light"/>
              </a:rPr>
            </a:br>
            <a:r>
              <a:rPr lang="en-US" sz="4400" dirty="0" smtClean="0">
                <a:cs typeface="Calibri Light"/>
              </a:rPr>
              <a:t>of </a:t>
            </a:r>
            <a:r>
              <a:rPr lang="en-US" sz="4400" dirty="0">
                <a:cs typeface="Calibri Light"/>
              </a:rPr>
              <a:t>Entrepreneurship</a:t>
            </a:r>
          </a:p>
        </p:txBody>
      </p:sp>
      <p:pic>
        <p:nvPicPr>
          <p:cNvPr id="2050" name="Picture 2" descr="3 Skills Every Entrepreneur need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613" y="47458"/>
            <a:ext cx="1921746" cy="285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0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10" y="1517807"/>
            <a:ext cx="9899211" cy="4351338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He had always been a knowledge seeker.</a:t>
            </a:r>
            <a:endParaRPr lang="en-IN" b="1" u="sng" dirty="0" smtClean="0"/>
          </a:p>
          <a:p>
            <a:r>
              <a:rPr lang="en-IN" b="1" u="sng" dirty="0" smtClean="0"/>
              <a:t>He </a:t>
            </a:r>
            <a:r>
              <a:rPr lang="en-IN" b="1" u="sng" dirty="0"/>
              <a:t>self-learnt </a:t>
            </a:r>
            <a:r>
              <a:rPr lang="en-IN" b="1" u="sng" dirty="0">
                <a:solidFill>
                  <a:srgbClr val="00B050"/>
                </a:solidFill>
              </a:rPr>
              <a:t>export-import, commodity trading, marketing, distribution, currency trading, and money management</a:t>
            </a:r>
            <a:r>
              <a:rPr lang="en-IN" b="1" dirty="0"/>
              <a:t>. </a:t>
            </a:r>
            <a:endParaRPr lang="en-IN" b="1" dirty="0" smtClean="0"/>
          </a:p>
          <a:p>
            <a:r>
              <a:rPr lang="en-IN" b="1" u="sng" dirty="0">
                <a:solidFill>
                  <a:schemeClr val="tx2">
                    <a:lumMod val="50000"/>
                  </a:schemeClr>
                </a:solidFill>
              </a:rPr>
              <a:t>He learnt trading skill and made exclusive contacts in trading and export business.</a:t>
            </a:r>
          </a:p>
          <a:p>
            <a:r>
              <a:rPr lang="en-IN" b="1" u="sng" dirty="0">
                <a:solidFill>
                  <a:schemeClr val="tx2">
                    <a:lumMod val="50000"/>
                  </a:schemeClr>
                </a:solidFill>
              </a:rPr>
              <a:t>He extended free service to the Gujarati community at Aden to learn accountancy, </a:t>
            </a:r>
            <a:r>
              <a:rPr lang="en-IN" b="1" u="sng" dirty="0">
                <a:solidFill>
                  <a:srgbClr val="00B050"/>
                </a:solidFill>
              </a:rPr>
              <a:t>banking, </a:t>
            </a:r>
            <a:r>
              <a:rPr lang="en-IN" b="1" u="sng" dirty="0" smtClean="0">
                <a:solidFill>
                  <a:srgbClr val="00B050"/>
                </a:solidFill>
              </a:rPr>
              <a:t>insurance</a:t>
            </a:r>
            <a:r>
              <a:rPr lang="en-IN" b="1" u="sng" dirty="0">
                <a:solidFill>
                  <a:srgbClr val="00B050"/>
                </a:solidFill>
              </a:rPr>
              <a:t>, shipping documentation</a:t>
            </a:r>
            <a:r>
              <a:rPr lang="en-IN" b="1" u="sng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5713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465" y="365125"/>
            <a:ext cx="11918535" cy="13255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31" y="1604128"/>
            <a:ext cx="9967674" cy="3685135"/>
          </a:xfrm>
        </p:spPr>
        <p:txBody>
          <a:bodyPr>
            <a:normAutofit/>
          </a:bodyPr>
          <a:lstStyle/>
          <a:p>
            <a:r>
              <a:rPr lang="en-IN" b="1" dirty="0" smtClean="0"/>
              <a:t>During </a:t>
            </a:r>
            <a:r>
              <a:rPr lang="en-IN" b="1" dirty="0"/>
              <a:t>lunch hour he used to engage in </a:t>
            </a:r>
            <a:r>
              <a:rPr lang="en-IN" b="1" u="sng" dirty="0">
                <a:solidFill>
                  <a:srgbClr val="00B0F0"/>
                </a:solidFill>
              </a:rPr>
              <a:t>commodity trading </a:t>
            </a:r>
            <a:r>
              <a:rPr lang="en-IN" b="1" dirty="0"/>
              <a:t>and during weekends </a:t>
            </a:r>
            <a:r>
              <a:rPr lang="en-IN" b="1" dirty="0" smtClean="0"/>
              <a:t>used to learn </a:t>
            </a:r>
            <a:r>
              <a:rPr lang="en-IN" b="1" u="sng" dirty="0">
                <a:solidFill>
                  <a:srgbClr val="00B0F0"/>
                </a:solidFill>
              </a:rPr>
              <a:t>English</a:t>
            </a:r>
            <a:r>
              <a:rPr lang="en-IN" b="1" dirty="0" smtClean="0"/>
              <a:t>.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When Shell Oil Refinery was set up in Aden, </a:t>
            </a:r>
            <a:r>
              <a:rPr lang="en-IN" b="1" dirty="0" err="1">
                <a:solidFill>
                  <a:schemeClr val="accent5">
                    <a:lumMod val="50000"/>
                  </a:schemeClr>
                </a:solidFill>
              </a:rPr>
              <a:t>Dhirubhai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was promoted to Manager of the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new filling station of A. </a:t>
            </a:r>
            <a:r>
              <a:rPr lang="en-IN" b="1" dirty="0" err="1">
                <a:solidFill>
                  <a:schemeClr val="accent5">
                    <a:lumMod val="50000"/>
                  </a:schemeClr>
                </a:solidFill>
              </a:rPr>
              <a:t>Besse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 &amp; Co. </a:t>
            </a:r>
          </a:p>
          <a:p>
            <a:endParaRPr lang="en-IN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376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892" y="1690688"/>
            <a:ext cx="10542494" cy="3421722"/>
          </a:xfrm>
        </p:spPr>
        <p:txBody>
          <a:bodyPr>
            <a:normAutofit/>
          </a:bodyPr>
          <a:lstStyle/>
          <a:p>
            <a:r>
              <a:rPr lang="en-IN" b="1" dirty="0"/>
              <a:t>His ambition was to find petrol in India and set up refinery</a:t>
            </a:r>
            <a:r>
              <a:rPr lang="en-IN" b="1" dirty="0" smtClean="0"/>
              <a:t>. </a:t>
            </a:r>
            <a:endParaRPr lang="en-IN" b="1" dirty="0"/>
          </a:p>
          <a:p>
            <a:r>
              <a:rPr lang="en-IN" b="1" dirty="0" smtClean="0"/>
              <a:t>Returned </a:t>
            </a:r>
            <a:r>
              <a:rPr lang="en-IN" b="1" dirty="0"/>
              <a:t>to Bombay in 1958 </a:t>
            </a:r>
            <a:r>
              <a:rPr lang="en-IN" b="1" dirty="0" smtClean="0"/>
              <a:t>with that </a:t>
            </a:r>
            <a:r>
              <a:rPr lang="en-IN" b="1" dirty="0" smtClean="0">
                <a:solidFill>
                  <a:srgbClr val="00B0F0"/>
                </a:solidFill>
              </a:rPr>
              <a:t>vision</a:t>
            </a:r>
            <a:r>
              <a:rPr lang="en-IN" b="1" dirty="0" smtClean="0"/>
              <a:t>.</a:t>
            </a:r>
          </a:p>
          <a:p>
            <a:r>
              <a:rPr lang="en-IN" b="1" dirty="0" smtClean="0"/>
              <a:t>But he did not have the money to start.</a:t>
            </a:r>
          </a:p>
          <a:p>
            <a:r>
              <a:rPr lang="en-IN" b="1" dirty="0" smtClean="0"/>
              <a:t>He looked </a:t>
            </a:r>
            <a:r>
              <a:rPr lang="en-IN" b="1" dirty="0"/>
              <a:t>for start-up </a:t>
            </a:r>
            <a:r>
              <a:rPr lang="en-IN" b="1" dirty="0" smtClean="0"/>
              <a:t>opportunity.</a:t>
            </a:r>
          </a:p>
          <a:p>
            <a:r>
              <a:rPr lang="en-IN" b="1" dirty="0" smtClean="0">
                <a:solidFill>
                  <a:srgbClr val="00153E"/>
                </a:solidFill>
              </a:rPr>
              <a:t>Started </a:t>
            </a:r>
            <a:r>
              <a:rPr lang="en-IN" b="1" dirty="0">
                <a:solidFill>
                  <a:srgbClr val="00153E"/>
                </a:solidFill>
              </a:rPr>
              <a:t>‘</a:t>
            </a:r>
            <a:r>
              <a:rPr lang="en-IN" b="1" dirty="0" smtClean="0">
                <a:solidFill>
                  <a:srgbClr val="00153E"/>
                </a:solidFill>
              </a:rPr>
              <a:t>Reliance Commercial’ as </a:t>
            </a:r>
            <a:r>
              <a:rPr lang="en-IN" b="1" dirty="0">
                <a:solidFill>
                  <a:srgbClr val="00153E"/>
                </a:solidFill>
              </a:rPr>
              <a:t>a </a:t>
            </a:r>
            <a:r>
              <a:rPr lang="en-IN" b="1" dirty="0"/>
              <a:t>spice trader </a:t>
            </a:r>
            <a:r>
              <a:rPr lang="en-IN" b="1" dirty="0">
                <a:solidFill>
                  <a:srgbClr val="00153E"/>
                </a:solidFill>
              </a:rPr>
              <a:t>in early </a:t>
            </a:r>
            <a:r>
              <a:rPr lang="en-IN" b="1" dirty="0" smtClean="0">
                <a:solidFill>
                  <a:srgbClr val="00153E"/>
                </a:solidFill>
              </a:rPr>
              <a:t>60s.</a:t>
            </a:r>
          </a:p>
          <a:p>
            <a:r>
              <a:rPr lang="en-IN" b="1" dirty="0" smtClean="0">
                <a:solidFill>
                  <a:srgbClr val="00153E"/>
                </a:solidFill>
              </a:rPr>
              <a:t>His office comprised of a table and two chairs and he used </a:t>
            </a:r>
            <a:br>
              <a:rPr lang="en-IN" b="1" dirty="0" smtClean="0">
                <a:solidFill>
                  <a:srgbClr val="00153E"/>
                </a:solidFill>
              </a:rPr>
            </a:br>
            <a:r>
              <a:rPr lang="en-IN" b="1" dirty="0" smtClean="0">
                <a:solidFill>
                  <a:srgbClr val="00153E"/>
                </a:solidFill>
              </a:rPr>
              <a:t>to share a telephone with a neighbouring shop.</a:t>
            </a:r>
            <a:endParaRPr lang="en-IN" b="1" dirty="0">
              <a:solidFill>
                <a:srgbClr val="00153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Dhirajlal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(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Hirachand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8031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28" y="643776"/>
            <a:ext cx="10317752" cy="4213225"/>
          </a:xfrm>
        </p:spPr>
        <p:txBody>
          <a:bodyPr/>
          <a:lstStyle/>
          <a:p>
            <a:r>
              <a:rPr lang="en-IN" b="1" dirty="0"/>
              <a:t>While doing a market research he realized Indian exporters were mostly focused on </a:t>
            </a:r>
            <a:r>
              <a:rPr lang="en-IN" b="1" dirty="0">
                <a:solidFill>
                  <a:srgbClr val="00B0F0"/>
                </a:solidFill>
              </a:rPr>
              <a:t>high margin </a:t>
            </a:r>
            <a:r>
              <a:rPr lang="en-IN" b="1" dirty="0"/>
              <a:t>and </a:t>
            </a:r>
            <a:r>
              <a:rPr lang="en-IN" b="1" dirty="0">
                <a:solidFill>
                  <a:srgbClr val="00B0F0"/>
                </a:solidFill>
              </a:rPr>
              <a:t>not </a:t>
            </a:r>
            <a:r>
              <a:rPr lang="en-IN" b="1" dirty="0"/>
              <a:t>on </a:t>
            </a:r>
            <a:r>
              <a:rPr lang="en-IN" b="1" dirty="0">
                <a:solidFill>
                  <a:srgbClr val="00B0F0"/>
                </a:solidFill>
              </a:rPr>
              <a:t>quality or </a:t>
            </a:r>
            <a:r>
              <a:rPr lang="en-IN" b="1" dirty="0" smtClean="0">
                <a:solidFill>
                  <a:srgbClr val="00B0F0"/>
                </a:solidFill>
              </a:rPr>
              <a:t>delivery </a:t>
            </a:r>
            <a:r>
              <a:rPr lang="en-IN" b="1" dirty="0">
                <a:solidFill>
                  <a:srgbClr val="00B0F0"/>
                </a:solidFill>
              </a:rPr>
              <a:t>schedule. </a:t>
            </a:r>
            <a:r>
              <a:rPr lang="en-IN" b="1" dirty="0" smtClean="0"/>
              <a:t>(they were focused on short </a:t>
            </a:r>
            <a:r>
              <a:rPr lang="en-IN" b="1" dirty="0"/>
              <a:t>term gain)</a:t>
            </a:r>
          </a:p>
          <a:p>
            <a:r>
              <a:rPr lang="en-IN" b="1" dirty="0">
                <a:solidFill>
                  <a:srgbClr val="00153E"/>
                </a:solidFill>
              </a:rPr>
              <a:t>He identified </a:t>
            </a:r>
            <a:r>
              <a:rPr lang="en-IN" b="1" dirty="0" smtClean="0">
                <a:solidFill>
                  <a:srgbClr val="00153E"/>
                </a:solidFill>
              </a:rPr>
              <a:t>THAT as </a:t>
            </a:r>
            <a:r>
              <a:rPr lang="en-IN" b="1" dirty="0">
                <a:solidFill>
                  <a:srgbClr val="00153E"/>
                </a:solidFill>
              </a:rPr>
              <a:t>an </a:t>
            </a:r>
            <a:r>
              <a:rPr lang="en-IN" b="1" u="sng" dirty="0">
                <a:solidFill>
                  <a:srgbClr val="00153E"/>
                </a:solidFill>
              </a:rPr>
              <a:t>opportunity</a:t>
            </a:r>
            <a:r>
              <a:rPr lang="en-IN" b="1" dirty="0">
                <a:solidFill>
                  <a:srgbClr val="00153E"/>
                </a:solidFill>
              </a:rPr>
              <a:t> and started offering quality goods and delivered even before schedule.</a:t>
            </a:r>
          </a:p>
          <a:p>
            <a:r>
              <a:rPr lang="en-IN" b="1" dirty="0">
                <a:solidFill>
                  <a:srgbClr val="00153E"/>
                </a:solidFill>
              </a:rPr>
              <a:t>He chose </a:t>
            </a:r>
            <a:r>
              <a:rPr lang="en-IN" b="1" dirty="0" smtClean="0">
                <a:solidFill>
                  <a:srgbClr val="00153E"/>
                </a:solidFill>
              </a:rPr>
              <a:t>customers who </a:t>
            </a:r>
            <a:r>
              <a:rPr lang="en-IN" b="1" dirty="0">
                <a:solidFill>
                  <a:srgbClr val="00153E"/>
                </a:solidFill>
              </a:rPr>
              <a:t>valued quality</a:t>
            </a:r>
            <a:r>
              <a:rPr lang="en-IN" b="1" dirty="0" smtClean="0">
                <a:solidFill>
                  <a:srgbClr val="00153E"/>
                </a:solidFill>
              </a:rPr>
              <a:t>.</a:t>
            </a:r>
          </a:p>
          <a:p>
            <a:r>
              <a:rPr lang="en-IN" b="1" dirty="0"/>
              <a:t>Realizing that spice has </a:t>
            </a:r>
            <a:r>
              <a:rPr lang="en-IN" b="1" dirty="0">
                <a:solidFill>
                  <a:srgbClr val="00B0F0"/>
                </a:solidFill>
              </a:rPr>
              <a:t>limited volume </a:t>
            </a:r>
            <a:r>
              <a:rPr lang="en-IN" b="1" dirty="0"/>
              <a:t>he diversified into </a:t>
            </a:r>
            <a:r>
              <a:rPr lang="en-IN" b="1" dirty="0">
                <a:solidFill>
                  <a:srgbClr val="0070C0"/>
                </a:solidFill>
              </a:rPr>
              <a:t>yarn-trading</a:t>
            </a:r>
            <a:r>
              <a:rPr lang="en-IN" b="1" dirty="0"/>
              <a:t>, dominated by multinationals such as </a:t>
            </a:r>
            <a:r>
              <a:rPr lang="en-IN" b="1" dirty="0" smtClean="0">
                <a:solidFill>
                  <a:srgbClr val="00B0F0"/>
                </a:solidFill>
              </a:rPr>
              <a:t>Forbes,</a:t>
            </a:r>
            <a:r>
              <a:rPr lang="en-IN" b="1" dirty="0" smtClean="0">
                <a:solidFill>
                  <a:srgbClr val="C00000"/>
                </a:solidFill>
              </a:rPr>
              <a:t> </a:t>
            </a:r>
            <a:r>
              <a:rPr lang="en-IN" b="1" dirty="0"/>
              <a:t>by pooling resources from friends and associates. </a:t>
            </a:r>
          </a:p>
          <a:p>
            <a:endParaRPr lang="en-IN" b="1" dirty="0">
              <a:solidFill>
                <a:srgbClr val="00153E"/>
              </a:solidFill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00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434" y="1596095"/>
            <a:ext cx="9869680" cy="4351338"/>
          </a:xfrm>
        </p:spPr>
        <p:txBody>
          <a:bodyPr/>
          <a:lstStyle/>
          <a:p>
            <a:r>
              <a:rPr lang="en-IN" b="1" dirty="0" smtClean="0"/>
              <a:t>He </a:t>
            </a:r>
            <a:r>
              <a:rPr lang="en-IN" b="1" dirty="0"/>
              <a:t>made good money but distributed major part to </a:t>
            </a:r>
            <a:r>
              <a:rPr lang="en-IN" b="1" dirty="0" smtClean="0"/>
              <a:t>the investors </a:t>
            </a:r>
            <a:r>
              <a:rPr lang="en-IN" b="1" dirty="0"/>
              <a:t>and gained their confidence and faith. His slogan was </a:t>
            </a:r>
            <a:r>
              <a:rPr lang="en-IN" b="1" i="1" dirty="0">
                <a:solidFill>
                  <a:srgbClr val="00B050"/>
                </a:solidFill>
              </a:rPr>
              <a:t>“Loss is mine, profit I share”</a:t>
            </a:r>
            <a:r>
              <a:rPr lang="en-IN" b="1" i="1" dirty="0"/>
              <a:t>. </a:t>
            </a:r>
            <a:r>
              <a:rPr lang="en-IN" b="1" dirty="0"/>
              <a:t>Thereafter, </a:t>
            </a:r>
            <a:r>
              <a:rPr lang="en-IN" b="1" dirty="0" smtClean="0"/>
              <a:t>he </a:t>
            </a:r>
            <a:r>
              <a:rPr lang="en-IN" b="1" dirty="0"/>
              <a:t>could mobilize huge capital.</a:t>
            </a:r>
          </a:p>
          <a:p>
            <a:r>
              <a:rPr lang="en-IN" b="1" dirty="0">
                <a:solidFill>
                  <a:srgbClr val="00153E"/>
                </a:solidFill>
              </a:rPr>
              <a:t>He introduced a shiny variety of yarn known as ‘</a:t>
            </a:r>
            <a:r>
              <a:rPr lang="en-IN" b="1" dirty="0" err="1">
                <a:solidFill>
                  <a:srgbClr val="00153E"/>
                </a:solidFill>
              </a:rPr>
              <a:t>Bamber</a:t>
            </a:r>
            <a:r>
              <a:rPr lang="en-IN" b="1" dirty="0">
                <a:solidFill>
                  <a:srgbClr val="00153E"/>
                </a:solidFill>
              </a:rPr>
              <a:t>’ in Indian market for ceremonial dress and was an immediate success </a:t>
            </a:r>
            <a:r>
              <a:rPr lang="en-IN" b="1" dirty="0" smtClean="0">
                <a:solidFill>
                  <a:srgbClr val="00153E"/>
                </a:solidFill>
              </a:rPr>
              <a:t>giving </a:t>
            </a:r>
            <a:r>
              <a:rPr lang="en-IN" b="1" dirty="0">
                <a:solidFill>
                  <a:srgbClr val="00153E"/>
                </a:solidFill>
              </a:rPr>
              <a:t>him substantial capital. </a:t>
            </a:r>
          </a:p>
          <a:p>
            <a:endParaRPr lang="en-IN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161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465" y="1554886"/>
            <a:ext cx="10520979" cy="4094815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In the 60s, </a:t>
            </a:r>
            <a:r>
              <a:rPr lang="en-IN" b="1" dirty="0" smtClean="0">
                <a:solidFill>
                  <a:srgbClr val="002060"/>
                </a:solidFill>
              </a:rPr>
              <a:t>India’s foreign exchange reserves was very low.</a:t>
            </a:r>
          </a:p>
          <a:p>
            <a:r>
              <a:rPr lang="en-IN" b="1" dirty="0" smtClean="0">
                <a:solidFill>
                  <a:srgbClr val="002060"/>
                </a:solidFill>
              </a:rPr>
              <a:t>Import was allowed only for absolutely essential items.</a:t>
            </a:r>
          </a:p>
          <a:p>
            <a:r>
              <a:rPr lang="en-IN" b="1" dirty="0" smtClean="0">
                <a:solidFill>
                  <a:srgbClr val="002060"/>
                </a:solidFill>
              </a:rPr>
              <a:t>Otherwise, import was allowed </a:t>
            </a:r>
            <a:r>
              <a:rPr lang="en-IN" b="1" dirty="0">
                <a:solidFill>
                  <a:srgbClr val="002060"/>
                </a:solidFill>
              </a:rPr>
              <a:t>with the currency gained from export. </a:t>
            </a:r>
            <a:endParaRPr lang="en-IN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Many businessmen who were dependent on imported goods, went out of business.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import-dependent businesses were in real adversity. </a:t>
            </a:r>
            <a:endParaRPr lang="en-US" b="1" dirty="0" smtClean="0">
              <a:solidFill>
                <a:srgbClr val="00206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3465" y="596833"/>
            <a:ext cx="11918535" cy="13255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1479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16367"/>
            <a:ext cx="10146200" cy="4351338"/>
          </a:xfrm>
        </p:spPr>
        <p:txBody>
          <a:bodyPr>
            <a:normAutofit/>
          </a:bodyPr>
          <a:lstStyle/>
          <a:p>
            <a:r>
              <a:rPr lang="en-US" b="1" dirty="0" err="1"/>
              <a:t>Dhirubhai</a:t>
            </a:r>
            <a:r>
              <a:rPr lang="en-US" b="1" dirty="0"/>
              <a:t> could identify opportunity under such adverse situation.</a:t>
            </a:r>
            <a:endParaRPr lang="en-IN" b="1" dirty="0"/>
          </a:p>
          <a:p>
            <a:r>
              <a:rPr lang="en-IN" b="1" dirty="0" err="1"/>
              <a:t>Dhirubhai</a:t>
            </a:r>
            <a:r>
              <a:rPr lang="en-IN" b="1" dirty="0"/>
              <a:t> </a:t>
            </a:r>
            <a:r>
              <a:rPr lang="en-IN" b="1" dirty="0">
                <a:solidFill>
                  <a:srgbClr val="00B0F0"/>
                </a:solidFill>
              </a:rPr>
              <a:t>exported rayon </a:t>
            </a:r>
            <a:r>
              <a:rPr lang="en-IN" b="1" dirty="0"/>
              <a:t>to contacts in </a:t>
            </a:r>
            <a:r>
              <a:rPr lang="en-IN" b="1" dirty="0">
                <a:solidFill>
                  <a:srgbClr val="00B0F0"/>
                </a:solidFill>
              </a:rPr>
              <a:t>Aden</a:t>
            </a:r>
            <a:r>
              <a:rPr lang="en-IN" b="1" dirty="0"/>
              <a:t> at a </a:t>
            </a:r>
            <a:r>
              <a:rPr lang="en-IN" b="1" dirty="0">
                <a:solidFill>
                  <a:srgbClr val="00B0F0"/>
                </a:solidFill>
              </a:rPr>
              <a:t>loss</a:t>
            </a:r>
            <a:r>
              <a:rPr lang="en-IN" b="1" dirty="0"/>
              <a:t> to earn </a:t>
            </a:r>
            <a:r>
              <a:rPr lang="en-IN" b="1" dirty="0">
                <a:solidFill>
                  <a:srgbClr val="00B0F0"/>
                </a:solidFill>
              </a:rPr>
              <a:t>foreign exchange</a:t>
            </a:r>
            <a:r>
              <a:rPr lang="en-IN" b="1" dirty="0"/>
              <a:t> and </a:t>
            </a:r>
            <a:r>
              <a:rPr lang="en-IN" b="1" dirty="0">
                <a:solidFill>
                  <a:srgbClr val="00B0F0"/>
                </a:solidFill>
              </a:rPr>
              <a:t>imported synthetic </a:t>
            </a:r>
            <a:r>
              <a:rPr lang="en-IN" b="1" dirty="0" err="1">
                <a:solidFill>
                  <a:srgbClr val="00B0F0"/>
                </a:solidFill>
              </a:rPr>
              <a:t>fiber</a:t>
            </a:r>
            <a:r>
              <a:rPr lang="en-IN" b="1" dirty="0">
                <a:solidFill>
                  <a:srgbClr val="00B0F0"/>
                </a:solidFill>
              </a:rPr>
              <a:t> </a:t>
            </a:r>
            <a:r>
              <a:rPr lang="en-IN" b="1" dirty="0"/>
              <a:t>to sell in India almost like a monopolist.</a:t>
            </a:r>
          </a:p>
          <a:p>
            <a:r>
              <a:rPr lang="en-IN" b="1" dirty="0"/>
              <a:t>He realised that </a:t>
            </a:r>
            <a:r>
              <a:rPr lang="en-IN" b="1" u="sng" dirty="0">
                <a:solidFill>
                  <a:srgbClr val="00B0F0"/>
                </a:solidFill>
              </a:rPr>
              <a:t>converting nylon yarn into fabric</a:t>
            </a:r>
            <a:r>
              <a:rPr lang="en-IN" b="1" dirty="0">
                <a:solidFill>
                  <a:srgbClr val="00B0F0"/>
                </a:solidFill>
              </a:rPr>
              <a:t> </a:t>
            </a:r>
            <a:r>
              <a:rPr lang="en-IN" b="1" dirty="0"/>
              <a:t>adds more value than </a:t>
            </a:r>
            <a:r>
              <a:rPr lang="en-IN" b="1" dirty="0" smtClean="0"/>
              <a:t>selling the yarn. So he put </a:t>
            </a:r>
            <a:r>
              <a:rPr lang="en-IN" b="1" dirty="0"/>
              <a:t>up a </a:t>
            </a:r>
            <a:r>
              <a:rPr lang="en-IN" b="1" u="sng" dirty="0">
                <a:solidFill>
                  <a:srgbClr val="00B0F0"/>
                </a:solidFill>
              </a:rPr>
              <a:t>textile mill</a:t>
            </a:r>
            <a:r>
              <a:rPr lang="en-IN" b="1" dirty="0">
                <a:solidFill>
                  <a:srgbClr val="00B0F0"/>
                </a:solidFill>
              </a:rPr>
              <a:t>  </a:t>
            </a:r>
            <a:r>
              <a:rPr lang="en-IN" b="1" dirty="0"/>
              <a:t>in Ahmedabad on a plot of 5000 </a:t>
            </a:r>
            <a:r>
              <a:rPr lang="en-IN" b="1" dirty="0" err="1"/>
              <a:t>sq</a:t>
            </a:r>
            <a:r>
              <a:rPr lang="en-IN" b="1" dirty="0"/>
              <a:t> yards that later was spread over 125 acres.  He imported </a:t>
            </a:r>
            <a:r>
              <a:rPr lang="en-IN" b="1" u="sng" dirty="0">
                <a:solidFill>
                  <a:srgbClr val="00B0F0"/>
                </a:solidFill>
              </a:rPr>
              <a:t>modern plant</a:t>
            </a:r>
            <a:r>
              <a:rPr lang="en-IN" b="1" dirty="0">
                <a:solidFill>
                  <a:srgbClr val="00B0F0"/>
                </a:solidFill>
              </a:rPr>
              <a:t> </a:t>
            </a:r>
            <a:r>
              <a:rPr lang="en-IN" b="1" dirty="0"/>
              <a:t>from Europe rather than buying second hand machine, the then tradition</a:t>
            </a:r>
            <a:r>
              <a:rPr lang="en-IN" b="1" dirty="0" smtClean="0"/>
              <a:t>.</a:t>
            </a:r>
          </a:p>
          <a:p>
            <a:endParaRPr lang="en-IN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2697" y="365125"/>
            <a:ext cx="11625943" cy="1325563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87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99" y="1626449"/>
            <a:ext cx="9989745" cy="375602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Maintaining best quality had always been his priority. </a:t>
            </a:r>
            <a:r>
              <a:rPr lang="en-US" b="1" dirty="0" smtClean="0"/>
              <a:t>The World Bank certified the textile mill as </a:t>
            </a:r>
            <a:r>
              <a:rPr lang="en-US" b="1" u="sng" dirty="0" smtClean="0">
                <a:solidFill>
                  <a:srgbClr val="0070C0"/>
                </a:solidFill>
              </a:rPr>
              <a:t>excellent</a:t>
            </a:r>
            <a:r>
              <a:rPr lang="en-US" b="1" dirty="0" smtClean="0"/>
              <a:t> even by developed country standard.</a:t>
            </a:r>
            <a:endParaRPr lang="en-IN" b="1" dirty="0"/>
          </a:p>
          <a:p>
            <a:r>
              <a:rPr lang="en-IN" b="1" dirty="0" smtClean="0">
                <a:solidFill>
                  <a:srgbClr val="00153E"/>
                </a:solidFill>
              </a:rPr>
              <a:t>He always maintained network with people he were familiar with. Most </a:t>
            </a:r>
            <a:r>
              <a:rPr lang="en-IN" b="1" dirty="0">
                <a:solidFill>
                  <a:srgbClr val="00153E"/>
                </a:solidFill>
              </a:rPr>
              <a:t>of his top employees were his associates during his Aden days.</a:t>
            </a:r>
          </a:p>
          <a:p>
            <a:r>
              <a:rPr lang="en-IN" b="1" dirty="0"/>
              <a:t>He bypassed the resistance by </a:t>
            </a:r>
            <a:r>
              <a:rPr lang="en-IN" b="1" u="sng" dirty="0">
                <a:solidFill>
                  <a:srgbClr val="00B0F0"/>
                </a:solidFill>
              </a:rPr>
              <a:t>established mills </a:t>
            </a:r>
            <a:r>
              <a:rPr lang="en-IN" b="1" dirty="0"/>
              <a:t>by directly selling to </a:t>
            </a:r>
            <a:r>
              <a:rPr lang="en-IN" b="1" dirty="0" smtClean="0"/>
              <a:t>retailers showing strong grit and determination. </a:t>
            </a:r>
            <a:endParaRPr lang="en-IN" b="1" dirty="0"/>
          </a:p>
          <a:p>
            <a:r>
              <a:rPr lang="en-IN" b="1" dirty="0">
                <a:solidFill>
                  <a:srgbClr val="00153E"/>
                </a:solidFill>
              </a:rPr>
              <a:t>He introduced his own </a:t>
            </a:r>
            <a:r>
              <a:rPr lang="en-IN" b="1" u="sng" dirty="0">
                <a:solidFill>
                  <a:srgbClr val="00153E"/>
                </a:solidFill>
              </a:rPr>
              <a:t>brand</a:t>
            </a:r>
            <a:r>
              <a:rPr lang="en-IN" b="1" dirty="0">
                <a:solidFill>
                  <a:srgbClr val="00153E"/>
                </a:solidFill>
              </a:rPr>
              <a:t> as </a:t>
            </a:r>
            <a:r>
              <a:rPr lang="en-IN" b="1" dirty="0" err="1">
                <a:solidFill>
                  <a:srgbClr val="00153E"/>
                </a:solidFill>
              </a:rPr>
              <a:t>Vimal</a:t>
            </a:r>
            <a:r>
              <a:rPr lang="en-IN" b="1" dirty="0">
                <a:solidFill>
                  <a:srgbClr val="00153E"/>
                </a:solidFill>
              </a:rPr>
              <a:t> (pure</a:t>
            </a:r>
            <a:r>
              <a:rPr lang="en-IN" b="1" dirty="0" smtClean="0">
                <a:solidFill>
                  <a:srgbClr val="00153E"/>
                </a:solidFill>
              </a:rPr>
              <a:t>). </a:t>
            </a:r>
            <a:endParaRPr lang="en-IN" b="1" dirty="0">
              <a:solidFill>
                <a:srgbClr val="00153E"/>
              </a:solidFill>
            </a:endParaRPr>
          </a:p>
          <a:p>
            <a:r>
              <a:rPr lang="en-IN" b="1" dirty="0"/>
              <a:t>Set up </a:t>
            </a:r>
            <a:r>
              <a:rPr lang="en-IN" b="1" dirty="0">
                <a:solidFill>
                  <a:srgbClr val="0070C0"/>
                </a:solidFill>
              </a:rPr>
              <a:t>refineries</a:t>
            </a:r>
            <a:r>
              <a:rPr lang="en-IN" b="1" dirty="0"/>
              <a:t> that was </a:t>
            </a:r>
            <a:r>
              <a:rPr lang="en-IN" b="1" u="sng" dirty="0"/>
              <a:t>regarded as the </a:t>
            </a:r>
            <a:r>
              <a:rPr lang="en-IN" b="1" u="sng" dirty="0">
                <a:solidFill>
                  <a:srgbClr val="0070C0"/>
                </a:solidFill>
              </a:rPr>
              <a:t>best </a:t>
            </a:r>
            <a:r>
              <a:rPr lang="en-IN" b="1" u="sng" dirty="0"/>
              <a:t>in the world by a </a:t>
            </a:r>
            <a:r>
              <a:rPr lang="en-IN" b="1" u="sng" dirty="0" smtClean="0"/>
              <a:t/>
            </a:r>
            <a:br>
              <a:rPr lang="en-IN" b="1" u="sng" dirty="0" smtClean="0"/>
            </a:br>
            <a:r>
              <a:rPr lang="en-IN" b="1" u="sng" dirty="0" smtClean="0"/>
              <a:t>study </a:t>
            </a:r>
            <a:r>
              <a:rPr lang="en-IN" b="1" u="sng" dirty="0"/>
              <a:t>by the World Bank.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805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Reliance Industries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787" y="1846646"/>
            <a:ext cx="9409386" cy="2317750"/>
          </a:xfrm>
        </p:spPr>
        <p:txBody>
          <a:bodyPr/>
          <a:lstStyle/>
          <a:p>
            <a:r>
              <a:rPr lang="en-US" b="1" dirty="0"/>
              <a:t>c</a:t>
            </a:r>
            <a:r>
              <a:rPr lang="en-US" b="1" dirty="0" smtClean="0"/>
              <a:t>ontributes to about 3% of India’s GDP,</a:t>
            </a:r>
          </a:p>
          <a:p>
            <a:r>
              <a:rPr lang="en-US" b="1" dirty="0" smtClean="0"/>
              <a:t>5% of export,</a:t>
            </a:r>
          </a:p>
          <a:p>
            <a:r>
              <a:rPr lang="en-US" b="1" dirty="0" smtClean="0"/>
              <a:t>and nearly 10% of the country’s indirect tax revenues.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369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351" y="1418219"/>
            <a:ext cx="909428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 poll conducted by The </a:t>
            </a:r>
            <a:r>
              <a:rPr lang="en-US" b="1" dirty="0">
                <a:hlinkClick r:id="rId2" tooltip="Times of India"/>
              </a:rPr>
              <a:t>Times of India</a:t>
            </a:r>
            <a:r>
              <a:rPr lang="en-US" b="1" dirty="0"/>
              <a:t> in 2000 voted him </a:t>
            </a:r>
            <a:r>
              <a:rPr lang="en-US" b="1" dirty="0" smtClean="0"/>
              <a:t>“The Greatest Creator </a:t>
            </a:r>
            <a:r>
              <a:rPr lang="en-US" b="1" dirty="0"/>
              <a:t>of Wealth in the </a:t>
            </a:r>
            <a:r>
              <a:rPr lang="en-US" b="1" dirty="0" smtClean="0"/>
              <a:t>Century".</a:t>
            </a:r>
          </a:p>
          <a:p>
            <a:r>
              <a:rPr lang="en-US" b="1" dirty="0"/>
              <a:t>Reliance </a:t>
            </a:r>
            <a:r>
              <a:rPr lang="en-US" b="1" dirty="0" err="1"/>
              <a:t>Jio</a:t>
            </a:r>
            <a:r>
              <a:rPr lang="en-US" b="1" dirty="0"/>
              <a:t> </a:t>
            </a:r>
            <a:r>
              <a:rPr lang="en-US" b="1" dirty="0" err="1"/>
              <a:t>Infocomm’s</a:t>
            </a:r>
            <a:r>
              <a:rPr lang="en-US" b="1" dirty="0"/>
              <a:t> entry in September 2016 led to $10 billion in annual savings for India and an unprecedented surge in data </a:t>
            </a:r>
            <a:r>
              <a:rPr lang="en-US" b="1" dirty="0" smtClean="0"/>
              <a:t>consumption.</a:t>
            </a:r>
          </a:p>
          <a:p>
            <a:r>
              <a:rPr lang="en-IN" b="1" dirty="0" smtClean="0"/>
              <a:t>A </a:t>
            </a:r>
            <a:r>
              <a:rPr lang="en-IN" b="1" dirty="0"/>
              <a:t>10% increase in internet penetration </a:t>
            </a:r>
            <a:r>
              <a:rPr lang="en-IN" b="1" dirty="0" smtClean="0"/>
              <a:t>lead to 3.9</a:t>
            </a:r>
            <a:r>
              <a:rPr lang="en-IN" b="1" dirty="0"/>
              <a:t>%</a:t>
            </a:r>
            <a:r>
              <a:rPr lang="en-IN" b="1" dirty="0" smtClean="0"/>
              <a:t> increase in per </a:t>
            </a:r>
            <a:r>
              <a:rPr lang="en-IN" b="1" dirty="0"/>
              <a:t>capita </a:t>
            </a:r>
            <a:r>
              <a:rPr lang="en-IN" b="1" dirty="0" smtClean="0"/>
              <a:t>GDP, </a:t>
            </a:r>
            <a:r>
              <a:rPr lang="en-IN" b="1" dirty="0"/>
              <a:t>if all else remains constant. </a:t>
            </a:r>
            <a:r>
              <a:rPr lang="en-US" b="1" dirty="0"/>
              <a:t> </a:t>
            </a:r>
            <a:endParaRPr lang="en-US" b="1" dirty="0" smtClean="0"/>
          </a:p>
          <a:p>
            <a:r>
              <a:rPr lang="en-IN" b="1" dirty="0">
                <a:solidFill>
                  <a:srgbClr val="0070C0"/>
                </a:solidFill>
              </a:rPr>
              <a:t>'Reliance </a:t>
            </a:r>
            <a:r>
              <a:rPr lang="en-IN" b="1" dirty="0" err="1">
                <a:solidFill>
                  <a:srgbClr val="0070C0"/>
                </a:solidFill>
              </a:rPr>
              <a:t>Jio's</a:t>
            </a:r>
            <a:r>
              <a:rPr lang="en-IN" b="1" dirty="0">
                <a:solidFill>
                  <a:srgbClr val="0070C0"/>
                </a:solidFill>
              </a:rPr>
              <a:t> entry would boost India GDP by 5.65</a:t>
            </a:r>
            <a:r>
              <a:rPr lang="en-IN" b="1" dirty="0" smtClean="0">
                <a:solidFill>
                  <a:srgbClr val="0070C0"/>
                </a:solidFill>
              </a:rPr>
              <a:t>%’ [study by </a:t>
            </a:r>
            <a:r>
              <a:rPr lang="en-IN" b="1" dirty="0" err="1" smtClean="0">
                <a:solidFill>
                  <a:srgbClr val="0070C0"/>
                </a:solidFill>
              </a:rPr>
              <a:t>IFC</a:t>
            </a:r>
            <a:r>
              <a:rPr lang="en-IN" b="1" dirty="0" smtClean="0">
                <a:solidFill>
                  <a:srgbClr val="0070C0"/>
                </a:solidFill>
              </a:rPr>
              <a:t>]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IN" b="1" dirty="0"/>
          </a:p>
        </p:txBody>
      </p:sp>
      <p:sp>
        <p:nvSpPr>
          <p:cNvPr id="4" name="Rectangle 3"/>
          <p:cNvSpPr/>
          <p:nvPr/>
        </p:nvSpPr>
        <p:spPr>
          <a:xfrm>
            <a:off x="2260176" y="5303870"/>
            <a:ext cx="559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Source:   https</a:t>
            </a:r>
            <a:r>
              <a:rPr lang="en-IN" dirty="0"/>
              <a:t>://en.wikipedia.org/wiki/Dhirubhai_Ambani</a:t>
            </a:r>
          </a:p>
        </p:txBody>
      </p:sp>
    </p:spTree>
    <p:extLst>
      <p:ext uri="{BB962C8B-B14F-4D97-AF65-F5344CB8AC3E}">
        <p14:creationId xmlns:p14="http://schemas.microsoft.com/office/powerpoint/2010/main" val="1785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7553" y="338132"/>
            <a:ext cx="11479555" cy="583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b="1" dirty="0">
                <a:solidFill>
                  <a:srgbClr val="002060"/>
                </a:solidFill>
              </a:rPr>
              <a:t> Concepts Covered</a:t>
            </a:r>
            <a:r>
              <a:rPr lang="en-US" sz="2667" b="1" dirty="0" smtClean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sz="2667" b="1" dirty="0" smtClean="0">
                <a:solidFill>
                  <a:srgbClr val="002060"/>
                </a:solidFill>
              </a:rPr>
              <a:t>Entrepreneurship can be learnt from successful and failed stories.</a:t>
            </a:r>
            <a:endParaRPr lang="en-US" sz="2667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b="1" dirty="0">
                <a:solidFill>
                  <a:srgbClr val="002060"/>
                </a:solidFill>
              </a:rPr>
              <a:t> </a:t>
            </a:r>
            <a:r>
              <a:rPr lang="en-US" sz="2667" b="1" dirty="0" smtClean="0">
                <a:solidFill>
                  <a:srgbClr val="002060"/>
                </a:solidFill>
              </a:rPr>
              <a:t>  Stories </a:t>
            </a:r>
            <a:r>
              <a:rPr lang="en-US" sz="2667" b="1" dirty="0">
                <a:solidFill>
                  <a:srgbClr val="002060"/>
                </a:solidFill>
              </a:rPr>
              <a:t>of </a:t>
            </a:r>
            <a:r>
              <a:rPr lang="en-US" sz="2667" b="1" dirty="0" err="1">
                <a:solidFill>
                  <a:srgbClr val="002060"/>
                </a:solidFill>
              </a:rPr>
              <a:t>Dhirajlal</a:t>
            </a:r>
            <a:r>
              <a:rPr lang="en-US" sz="2667" b="1" dirty="0">
                <a:solidFill>
                  <a:srgbClr val="002060"/>
                </a:solidFill>
              </a:rPr>
              <a:t> "Dhirubhai" </a:t>
            </a:r>
            <a:r>
              <a:rPr lang="en-US" sz="2667" b="1" dirty="0" err="1">
                <a:solidFill>
                  <a:srgbClr val="002060"/>
                </a:solidFill>
              </a:rPr>
              <a:t>Hirachand</a:t>
            </a:r>
            <a:r>
              <a:rPr lang="en-US" sz="2667" b="1" dirty="0">
                <a:solidFill>
                  <a:srgbClr val="002060"/>
                </a:solidFill>
              </a:rPr>
              <a:t> </a:t>
            </a:r>
            <a:r>
              <a:rPr lang="en-US" sz="2667" b="1" dirty="0" err="1" smtClean="0">
                <a:solidFill>
                  <a:srgbClr val="002060"/>
                </a:solidFill>
              </a:rPr>
              <a:t>Ambani</a:t>
            </a:r>
            <a:r>
              <a:rPr lang="en-US" sz="2667" b="1" dirty="0" smtClean="0">
                <a:solidFill>
                  <a:srgbClr val="002060"/>
                </a:solidFill>
              </a:rPr>
              <a:t>, </a:t>
            </a:r>
            <a:r>
              <a:rPr lang="en-US" sz="2667" b="1" dirty="0" err="1" smtClean="0">
                <a:solidFill>
                  <a:srgbClr val="002060"/>
                </a:solidFill>
              </a:rPr>
              <a:t>Karshanbhai</a:t>
            </a:r>
            <a:r>
              <a:rPr lang="en-US" sz="2667" b="1" dirty="0" smtClean="0">
                <a:solidFill>
                  <a:srgbClr val="002060"/>
                </a:solidFill>
              </a:rPr>
              <a:t> Patel, and Sophia </a:t>
            </a:r>
            <a:r>
              <a:rPr lang="en-US" sz="2667" b="1" dirty="0" err="1" smtClean="0">
                <a:solidFill>
                  <a:srgbClr val="002060"/>
                </a:solidFill>
              </a:rPr>
              <a:t>Amoruso</a:t>
            </a:r>
            <a:r>
              <a:rPr lang="en-US" sz="2667" b="1" dirty="0" smtClean="0">
                <a:solidFill>
                  <a:srgbClr val="002060"/>
                </a:solidFill>
              </a:rPr>
              <a:t>.</a:t>
            </a:r>
            <a:endParaRPr lang="en-US" sz="2667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b="1" dirty="0">
                <a:solidFill>
                  <a:srgbClr val="002060"/>
                </a:solidFill>
              </a:rPr>
              <a:t>  </a:t>
            </a:r>
            <a:r>
              <a:rPr lang="en-US" sz="2667" b="1" dirty="0" smtClean="0">
                <a:solidFill>
                  <a:srgbClr val="002060"/>
                </a:solidFill>
              </a:rPr>
              <a:t> Successful </a:t>
            </a:r>
            <a:r>
              <a:rPr lang="en-US" sz="2667" b="1" dirty="0">
                <a:solidFill>
                  <a:srgbClr val="002060"/>
                </a:solidFill>
              </a:rPr>
              <a:t>entrepreneurs who started from humble background.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b="1" dirty="0" smtClean="0">
                <a:solidFill>
                  <a:srgbClr val="002060"/>
                </a:solidFill>
              </a:rPr>
              <a:t>   Their stories bust all myths of entrepreneurship.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b="1" dirty="0" smtClean="0">
                <a:solidFill>
                  <a:srgbClr val="002060"/>
                </a:solidFill>
              </a:rPr>
              <a:t>    Highly inspiring for any aspiring entrepreneur.</a:t>
            </a:r>
            <a:endParaRPr lang="en-US" sz="2667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5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781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Karsanbhai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Khodidas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Patel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06" y="1129553"/>
            <a:ext cx="9381403" cy="504741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Karsanbhai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Khodidas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Patel is an Indian industrialist, founder of the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42500 crore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Nirma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group with major interests in cements, detergents, soaps and cosmetics.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Born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 a family of farmer.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Graduated in Chemistry at the age of 21.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Worked as a lab technician.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 1969 at the age of 24,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Karsanbhai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started manufacturing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phosphate-free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detergent powder,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Nirma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his backyard.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He sold on his bicycle while going to his work place, which was 17km from his home. 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The handmade detergent packets were sold at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3 per kg, one-fourth of cheapest popular detergents in the market.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6" name="Picture 2" descr="Karsanbhai Patel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6" r="24554"/>
          <a:stretch/>
        </p:blipFill>
        <p:spPr bwMode="auto">
          <a:xfrm>
            <a:off x="9811709" y="2121367"/>
            <a:ext cx="2380291" cy="270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0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Nirma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, is now being recognized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as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Selected as the super brand of the country for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2003-04</a:t>
            </a:r>
          </a:p>
          <a:p>
            <a:pPr lvl="1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Karsanbhai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stayed focused on cost reduction strategies to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derive competitive advantage and retain loyal customers.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Adopted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backward integration strategy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and the latest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technology to its production facilities to offer a better product at a reasonable price.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910" y="243828"/>
            <a:ext cx="10515600" cy="56793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Kalpana</a:t>
            </a:r>
            <a:r>
              <a:rPr lang="en-US" dirty="0" smtClean="0"/>
              <a:t> </a:t>
            </a:r>
            <a:r>
              <a:rPr lang="en-US" dirty="0" err="1" smtClean="0"/>
              <a:t>Saroj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976" y="700219"/>
            <a:ext cx="8435233" cy="4106678"/>
          </a:xfrm>
        </p:spPr>
        <p:txBody>
          <a:bodyPr>
            <a:noAutofit/>
          </a:bodyPr>
          <a:lstStyle/>
          <a:p>
            <a:r>
              <a:rPr lang="en-US" sz="1800" b="0" dirty="0" smtClean="0"/>
              <a:t>The </a:t>
            </a:r>
            <a:r>
              <a:rPr lang="en-US" sz="1800" b="0" dirty="0"/>
              <a:t>original “Slumdog Millionaire” of India. </a:t>
            </a:r>
            <a:endParaRPr lang="en-US" sz="1800" b="0" dirty="0" smtClean="0"/>
          </a:p>
          <a:p>
            <a:r>
              <a:rPr lang="en-US" sz="1800" b="0" dirty="0" smtClean="0"/>
              <a:t>Born </a:t>
            </a:r>
            <a:r>
              <a:rPr lang="en-US" sz="1800" b="0" dirty="0"/>
              <a:t>to a Dalit family, she was subjected to all kinds of injustice and being a girl only added to her miseries. </a:t>
            </a:r>
            <a:endParaRPr lang="en-US" sz="1800" b="0" dirty="0" smtClean="0"/>
          </a:p>
          <a:p>
            <a:r>
              <a:rPr lang="en-US" sz="1800" b="0" dirty="0" smtClean="0"/>
              <a:t>She </a:t>
            </a:r>
            <a:r>
              <a:rPr lang="en-US" sz="1800" b="0" dirty="0"/>
              <a:t>was married away at the age of 12, faced mental and physical </a:t>
            </a:r>
            <a:r>
              <a:rPr lang="en-US" sz="1800" b="0" dirty="0" smtClean="0"/>
              <a:t>abuse.</a:t>
            </a:r>
            <a:endParaRPr lang="en-US" sz="1800" b="0" dirty="0"/>
          </a:p>
          <a:p>
            <a:r>
              <a:rPr lang="en-US" sz="1800" b="0" dirty="0"/>
              <a:t>She attempted suicide after being ostracized by the villagers. </a:t>
            </a:r>
            <a:endParaRPr lang="en-US" sz="1800" b="0" dirty="0" smtClean="0"/>
          </a:p>
          <a:p>
            <a:r>
              <a:rPr lang="en-US" sz="1800" b="0" dirty="0" smtClean="0"/>
              <a:t>She </a:t>
            </a:r>
            <a:r>
              <a:rPr lang="en-US" sz="1800" b="0" dirty="0"/>
              <a:t>started working in a garment </a:t>
            </a:r>
            <a:r>
              <a:rPr lang="en-US" sz="1800" b="0" dirty="0" smtClean="0"/>
              <a:t>factory. </a:t>
            </a:r>
          </a:p>
          <a:p>
            <a:r>
              <a:rPr lang="en-US" sz="1800" b="0" dirty="0" smtClean="0"/>
              <a:t>She started </a:t>
            </a:r>
            <a:r>
              <a:rPr lang="en-US" sz="1800" b="0" dirty="0"/>
              <a:t>a tailoring </a:t>
            </a:r>
            <a:r>
              <a:rPr lang="en-US" sz="1800" b="0" dirty="0" smtClean="0"/>
              <a:t>business.</a:t>
            </a:r>
          </a:p>
          <a:p>
            <a:r>
              <a:rPr lang="en-US" sz="1800" b="0" dirty="0" smtClean="0"/>
              <a:t>Identified opportunity in furniture business and achieved success.</a:t>
            </a:r>
          </a:p>
          <a:p>
            <a:r>
              <a:rPr lang="en-US" sz="1800" b="0" dirty="0" smtClean="0"/>
              <a:t>She further diversified into successful </a:t>
            </a:r>
            <a:r>
              <a:rPr lang="en-US" sz="1800" b="0" dirty="0"/>
              <a:t>real estate </a:t>
            </a:r>
            <a:r>
              <a:rPr lang="en-US" sz="1800" b="0" dirty="0" smtClean="0"/>
              <a:t>business. Her success is attributed to her networking </a:t>
            </a:r>
            <a:r>
              <a:rPr lang="en-US" sz="1800" b="0" dirty="0"/>
              <a:t>and entrepreneurial skills. </a:t>
            </a:r>
            <a:endParaRPr lang="en-US" sz="1800" b="0" dirty="0" smtClean="0"/>
          </a:p>
          <a:p>
            <a:r>
              <a:rPr lang="en-US" sz="1800" b="0" dirty="0" smtClean="0"/>
              <a:t>She </a:t>
            </a:r>
            <a:r>
              <a:rPr lang="en-US" sz="1800" b="0" dirty="0"/>
              <a:t>was on the board of </a:t>
            </a:r>
            <a:r>
              <a:rPr lang="en-US" sz="1800" b="0" dirty="0" err="1"/>
              <a:t>Kamani</a:t>
            </a:r>
            <a:r>
              <a:rPr lang="en-US" sz="1800" b="0" dirty="0"/>
              <a:t> </a:t>
            </a:r>
            <a:r>
              <a:rPr lang="en-US" sz="1800" b="0" dirty="0" smtClean="0"/>
              <a:t>Tubes. In 2001, it </a:t>
            </a:r>
            <a:r>
              <a:rPr lang="en-US" sz="1800" b="0" dirty="0"/>
              <a:t>went into </a:t>
            </a:r>
            <a:r>
              <a:rPr lang="en-US" sz="1800" b="0" dirty="0" smtClean="0"/>
              <a:t>liquidation, she took it over, </a:t>
            </a:r>
            <a:r>
              <a:rPr lang="en-US" sz="1800" b="0" dirty="0"/>
              <a:t>restructured it and brought it back to profit.</a:t>
            </a:r>
          </a:p>
          <a:p>
            <a:r>
              <a:rPr lang="en-US" sz="1800" b="0" dirty="0" err="1"/>
              <a:t>Kalpana</a:t>
            </a:r>
            <a:r>
              <a:rPr lang="en-US" sz="1800" b="0" dirty="0"/>
              <a:t> </a:t>
            </a:r>
            <a:r>
              <a:rPr lang="en-US" sz="1800" b="0" dirty="0" err="1"/>
              <a:t>Saroj</a:t>
            </a:r>
            <a:r>
              <a:rPr lang="en-US" sz="1800" b="0" dirty="0"/>
              <a:t> was awarded the Padma Shri </a:t>
            </a:r>
            <a:r>
              <a:rPr lang="en-US" sz="1800" b="0" dirty="0" smtClean="0"/>
              <a:t>in </a:t>
            </a:r>
            <a:r>
              <a:rPr lang="en-US" sz="1800" b="0" dirty="0"/>
              <a:t>2013. She was </a:t>
            </a:r>
            <a:r>
              <a:rPr lang="en-US" sz="1800" b="0" dirty="0" smtClean="0"/>
              <a:t>inducted </a:t>
            </a:r>
            <a:r>
              <a:rPr lang="en-US" sz="1800" b="0" dirty="0"/>
              <a:t>to the board of  </a:t>
            </a:r>
            <a:r>
              <a:rPr lang="en-US" sz="1800" b="0" dirty="0" err="1">
                <a:hlinkClick r:id="rId2" tooltip="Bhartiya Mahila Bank"/>
              </a:rPr>
              <a:t>Bhartiya</a:t>
            </a:r>
            <a:r>
              <a:rPr lang="en-US" sz="1800" b="0" dirty="0">
                <a:hlinkClick r:id="rId2" tooltip="Bhartiya Mahila Bank"/>
              </a:rPr>
              <a:t> </a:t>
            </a:r>
            <a:r>
              <a:rPr lang="en-US" sz="1800" b="0" dirty="0" err="1">
                <a:hlinkClick r:id="rId2" tooltip="Bhartiya Mahila Bank"/>
              </a:rPr>
              <a:t>Mahila</a:t>
            </a:r>
            <a:r>
              <a:rPr lang="en-US" sz="1800" b="0" dirty="0">
                <a:hlinkClick r:id="rId2" tooltip="Bhartiya Mahila Bank"/>
              </a:rPr>
              <a:t> </a:t>
            </a:r>
            <a:r>
              <a:rPr lang="en-US" sz="1800" b="0" dirty="0" smtClean="0">
                <a:hlinkClick r:id="rId2" tooltip="Bhartiya Mahila Bank"/>
              </a:rPr>
              <a:t>Bank</a:t>
            </a:r>
            <a:r>
              <a:rPr lang="en-US" sz="1800" b="0" dirty="0"/>
              <a:t>.</a:t>
            </a:r>
            <a:endParaRPr lang="en-IN" sz="1800" dirty="0"/>
          </a:p>
        </p:txBody>
      </p:sp>
      <p:pic>
        <p:nvPicPr>
          <p:cNvPr id="1026" name="Picture 2" descr="Kalpana Saroj — First Woman Entrepreneur of India | by Guriya Chhatwal | 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209" y="243828"/>
            <a:ext cx="3291791" cy="419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797161"/>
              </p:ext>
            </p:extLst>
          </p:nvPr>
        </p:nvGraphicFramePr>
        <p:xfrm>
          <a:off x="688910" y="5077907"/>
          <a:ext cx="37529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934">
                  <a:extLst>
                    <a:ext uri="{9D8B030D-6E8A-4147-A177-3AD203B41FA5}">
                      <a16:colId xmlns:a16="http://schemas.microsoft.com/office/drawing/2014/main" val="3750309988"/>
                    </a:ext>
                  </a:extLst>
                </a:gridCol>
                <a:gridCol w="989046">
                  <a:extLst>
                    <a:ext uri="{9D8B030D-6E8A-4147-A177-3AD203B41FA5}">
                      <a16:colId xmlns:a16="http://schemas.microsoft.com/office/drawing/2014/main" val="138498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Her business process focus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45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Quality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93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Purity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6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429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diversity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85%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4384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14078" y="5263288"/>
            <a:ext cx="612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Her advice</a:t>
            </a:r>
          </a:p>
          <a:p>
            <a:r>
              <a:rPr lang="en-US" b="1" dirty="0" smtClean="0"/>
              <a:t>Hard work and only hard work can prevent you from failing.</a:t>
            </a:r>
          </a:p>
          <a:p>
            <a:r>
              <a:rPr lang="en-US" b="1" dirty="0" smtClean="0"/>
              <a:t>Apply yourself fully and work with single minded vision –</a:t>
            </a:r>
          </a:p>
          <a:p>
            <a:r>
              <a:rPr lang="en-US" b="1" dirty="0" smtClean="0"/>
              <a:t>Success will you yours.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559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732" y="2425178"/>
            <a:ext cx="6288741" cy="1325563"/>
          </a:xfrm>
        </p:spPr>
        <p:txBody>
          <a:bodyPr/>
          <a:lstStyle/>
          <a:p>
            <a:r>
              <a:rPr lang="en-US" dirty="0" smtClean="0"/>
              <a:t>The Story of </a:t>
            </a:r>
            <a:r>
              <a:rPr lang="en-US" dirty="0" err="1" smtClean="0"/>
              <a:t>NastyGal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611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696" y="3619180"/>
            <a:ext cx="8791670" cy="1657014"/>
          </a:xfrm>
        </p:spPr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US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had a very difficult childhood. </a:t>
            </a:r>
          </a:p>
          <a:p>
            <a:pPr marL="114300" indent="0" algn="ctr">
              <a:buNone/>
            </a:pPr>
            <a:r>
              <a:rPr lang="en-US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She became an entrepreneur by sheer chance.</a:t>
            </a:r>
          </a:p>
          <a:p>
            <a:pPr algn="ctr"/>
            <a:endParaRPr lang="en-IN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7"/>
          <a:stretch/>
        </p:blipFill>
        <p:spPr>
          <a:xfrm rot="16200000">
            <a:off x="3385012" y="672797"/>
            <a:ext cx="3127469" cy="276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8186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of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Nasty Gal (nastygal.com)</a:t>
            </a:r>
            <a:b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IN" sz="22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Christina </a:t>
            </a:r>
            <a:r>
              <a:rPr lang="en-IN" sz="22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IN" sz="22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– born on April 20 </a:t>
            </a:r>
            <a:r>
              <a:rPr lang="en-IN" sz="2200" b="1" dirty="0">
                <a:solidFill>
                  <a:srgbClr val="002060"/>
                </a:solidFill>
                <a:latin typeface="Georgia" panose="02040502050405020303" pitchFamily="18" charset="0"/>
              </a:rPr>
              <a:t>1984 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814" y="1640693"/>
            <a:ext cx="10515600" cy="902811"/>
          </a:xfrm>
        </p:spPr>
        <p:txBody>
          <a:bodyPr/>
          <a:lstStyle/>
          <a:p>
            <a:r>
              <a:rPr lang="en-IN" b="1" dirty="0" smtClean="0"/>
              <a:t>Rags-to-riches-to - (???)-to-riches story in the world of entrepreneurship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36737" y="2089806"/>
            <a:ext cx="2722180" cy="362957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7"/>
          <a:stretch/>
        </p:blipFill>
        <p:spPr>
          <a:xfrm rot="16200000">
            <a:off x="5284060" y="2701285"/>
            <a:ext cx="2724952" cy="24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2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723" y="817910"/>
            <a:ext cx="11004331" cy="70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– 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Early life</a:t>
            </a:r>
            <a:endParaRPr lang="en-US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23" y="1809750"/>
            <a:ext cx="9475076" cy="3695700"/>
          </a:xfrm>
        </p:spPr>
        <p:txBody>
          <a:bodyPr>
            <a:normAutofit/>
          </a:bodyPr>
          <a:lstStyle/>
          <a:p>
            <a:r>
              <a:rPr lang="en-IN" b="1" dirty="0"/>
              <a:t> She is of Greek, Italian, and Portuguese descent</a:t>
            </a:r>
            <a:r>
              <a:rPr lang="en-IN" b="1" dirty="0" smtClean="0"/>
              <a:t>.</a:t>
            </a:r>
          </a:p>
          <a:p>
            <a:r>
              <a:rPr lang="en-IN" b="1" dirty="0" smtClean="0"/>
              <a:t>Diagnosed </a:t>
            </a:r>
            <a:r>
              <a:rPr lang="en-IN" b="1" dirty="0"/>
              <a:t>with depression and attention deficit hyperactivity disorder (ADHD) in her </a:t>
            </a:r>
            <a:r>
              <a:rPr lang="en-IN" b="1" dirty="0" smtClean="0"/>
              <a:t>adolescence.</a:t>
            </a:r>
          </a:p>
          <a:p>
            <a:r>
              <a:rPr lang="en-IN" b="1" dirty="0"/>
              <a:t>Her parents divorced.</a:t>
            </a:r>
          </a:p>
          <a:p>
            <a:r>
              <a:rPr lang="en-US" b="1" dirty="0" smtClean="0"/>
              <a:t>Photography </a:t>
            </a:r>
            <a:r>
              <a:rPr lang="en-US" b="1" dirty="0"/>
              <a:t>school dropout with taste of vintage clothing.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484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278" y="701977"/>
            <a:ext cx="4407049" cy="5620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429" y="1388456"/>
            <a:ext cx="5755340" cy="4894689"/>
          </a:xfrm>
        </p:spPr>
        <p:txBody>
          <a:bodyPr>
            <a:normAutofit/>
          </a:bodyPr>
          <a:lstStyle/>
          <a:p>
            <a:r>
              <a:rPr lang="en-IN" b="1" dirty="0" smtClean="0"/>
              <a:t>At </a:t>
            </a:r>
            <a:r>
              <a:rPr lang="en-IN" b="1" dirty="0"/>
              <a:t>the age of </a:t>
            </a:r>
            <a:r>
              <a:rPr lang="en-IN" b="1" dirty="0" smtClean="0"/>
              <a:t>17, left </a:t>
            </a:r>
            <a:r>
              <a:rPr lang="en-IN" b="1" dirty="0"/>
              <a:t>home </a:t>
            </a:r>
            <a:r>
              <a:rPr lang="en-IN" b="1" dirty="0" smtClean="0"/>
              <a:t>and travelled </a:t>
            </a:r>
            <a:r>
              <a:rPr lang="en-IN" b="1" dirty="0"/>
              <a:t>to Sacramento, </a:t>
            </a:r>
            <a:r>
              <a:rPr lang="en-IN" b="1" dirty="0" smtClean="0"/>
              <a:t>California.</a:t>
            </a:r>
          </a:p>
          <a:p>
            <a:r>
              <a:rPr lang="en-IN" b="1" dirty="0"/>
              <a:t>Did various odd jobs, including working in a bookstore and a record shop. </a:t>
            </a:r>
          </a:p>
          <a:p>
            <a:r>
              <a:rPr lang="en-US" b="1" dirty="0" smtClean="0"/>
              <a:t>She </a:t>
            </a:r>
            <a:r>
              <a:rPr lang="en-US" b="1" dirty="0"/>
              <a:t>found </a:t>
            </a:r>
            <a:r>
              <a:rPr lang="en-US" b="1" dirty="0" smtClean="0"/>
              <a:t>herself dumpster diving and stealing.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/>
          <a:stretch/>
        </p:blipFill>
        <p:spPr>
          <a:xfrm rot="16200000">
            <a:off x="6565877" y="359726"/>
            <a:ext cx="2865088" cy="35495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3480099" y="3451239"/>
            <a:ext cx="2700472" cy="769121"/>
          </a:xfrm>
          <a:prstGeom prst="wedgeEllipseCallout">
            <a:avLst>
              <a:gd name="adj1" fmla="val 121541"/>
              <a:gd name="adj2" fmla="val -170754"/>
            </a:avLst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5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8482" y="669968"/>
            <a:ext cx="4866289" cy="5620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A7A5E8-9927-4D49-8012-BD434D2F2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79" t="20771" r="3124"/>
          <a:stretch/>
        </p:blipFill>
        <p:spPr>
          <a:xfrm>
            <a:off x="7822019" y="-197922"/>
            <a:ext cx="3211137" cy="40365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7507"/>
            <a:ext cx="8129391" cy="4316290"/>
          </a:xfrm>
        </p:spPr>
        <p:txBody>
          <a:bodyPr>
            <a:normAutofit/>
          </a:bodyPr>
          <a:lstStyle/>
          <a:p>
            <a:r>
              <a:rPr lang="en-IN" b="1" dirty="0"/>
              <a:t>Bought a leather jacket at a local Salvation Army store for $</a:t>
            </a:r>
            <a:r>
              <a:rPr lang="en-IN" b="1" dirty="0" smtClean="0"/>
              <a:t>18. 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/>
              <a:t>She posed herself as model wearing the jacket.</a:t>
            </a:r>
            <a:endParaRPr lang="en-US" b="1" dirty="0"/>
          </a:p>
          <a:p>
            <a:r>
              <a:rPr lang="en-US" b="1" dirty="0"/>
              <a:t>Created page on Myspace by the name ‘Nasty Gal</a:t>
            </a:r>
            <a:r>
              <a:rPr lang="en-US" b="1" dirty="0" smtClean="0"/>
              <a:t>’ and posted the picture to sell the jacket.</a:t>
            </a:r>
            <a:endParaRPr lang="en-US" b="1" dirty="0"/>
          </a:p>
          <a:p>
            <a:r>
              <a:rPr lang="en-US" b="1" dirty="0"/>
              <a:t>Sold the jacket for </a:t>
            </a:r>
            <a:r>
              <a:rPr lang="en-US" b="1" dirty="0" smtClean="0"/>
              <a:t>$</a:t>
            </a:r>
            <a:r>
              <a:rPr lang="en-US" b="1" dirty="0"/>
              <a:t>1000</a:t>
            </a:r>
            <a:r>
              <a:rPr lang="en-US" b="1" dirty="0" smtClean="0"/>
              <a:t>. She repeated the process with unbelievable success.</a:t>
            </a:r>
          </a:p>
          <a:p>
            <a:r>
              <a:rPr lang="en-IN" b="1" dirty="0" smtClean="0"/>
              <a:t>An entrepreneur and a business venture were born.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07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6354"/>
            <a:ext cx="10515600" cy="8330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NastyGal</a:t>
            </a:r>
            <a:endParaRPr lang="en-US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885" y="1881516"/>
            <a:ext cx="7944515" cy="4045336"/>
          </a:xfrm>
        </p:spPr>
        <p:txBody>
          <a:bodyPr/>
          <a:lstStyle/>
          <a:p>
            <a:r>
              <a:rPr lang="en-US" b="1" dirty="0" smtClean="0"/>
              <a:t>She continued this activity for a while.</a:t>
            </a:r>
            <a:endParaRPr lang="en-IN" b="1" dirty="0" smtClean="0"/>
          </a:p>
          <a:p>
            <a:r>
              <a:rPr lang="en-IN" b="1" dirty="0" smtClean="0"/>
              <a:t>She </a:t>
            </a:r>
            <a:r>
              <a:rPr lang="en-IN" b="1" dirty="0"/>
              <a:t>launched </a:t>
            </a:r>
            <a:r>
              <a:rPr lang="en-IN" b="1" dirty="0" smtClean="0"/>
              <a:t>a formal company - Nasty </a:t>
            </a:r>
            <a:r>
              <a:rPr lang="en-IN" b="1" dirty="0"/>
              <a:t>Gal at the </a:t>
            </a:r>
            <a:r>
              <a:rPr lang="en-IN" b="1" dirty="0">
                <a:solidFill>
                  <a:srgbClr val="0070C0"/>
                </a:solidFill>
              </a:rPr>
              <a:t>age of 22 </a:t>
            </a:r>
            <a:r>
              <a:rPr lang="en-IN" b="1" dirty="0"/>
              <a:t>and quickly developed a loyal following.</a:t>
            </a:r>
          </a:p>
          <a:p>
            <a:r>
              <a:rPr lang="en-IN" b="1" dirty="0"/>
              <a:t>When the </a:t>
            </a:r>
            <a:r>
              <a:rPr lang="en-IN" b="1" dirty="0" smtClean="0"/>
              <a:t>users of </a:t>
            </a:r>
            <a:r>
              <a:rPr lang="en-IN" b="1" dirty="0" err="1" smtClean="0"/>
              <a:t>NastyGal</a:t>
            </a:r>
            <a:r>
              <a:rPr lang="en-IN" b="1" dirty="0" smtClean="0"/>
              <a:t> crossed 60,000, </a:t>
            </a:r>
            <a:r>
              <a:rPr lang="en-IN" b="1" dirty="0" err="1" smtClean="0"/>
              <a:t>Amoruso</a:t>
            </a:r>
            <a:r>
              <a:rPr lang="en-IN" b="1" dirty="0"/>
              <a:t> </a:t>
            </a:r>
            <a:r>
              <a:rPr lang="en-IN" b="1" dirty="0" smtClean="0"/>
              <a:t>created </a:t>
            </a:r>
            <a:r>
              <a:rPr lang="en-IN" b="1" dirty="0"/>
              <a:t>her own brand of vintage clothing.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51720" y="1453477"/>
            <a:ext cx="3524763" cy="264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Primary Objectives from Today’s Session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1153"/>
            <a:ext cx="10515600" cy="1210235"/>
          </a:xfrm>
        </p:spPr>
        <p:txBody>
          <a:bodyPr/>
          <a:lstStyle/>
          <a:p>
            <a:r>
              <a:rPr lang="en-IN" dirty="0" smtClean="0"/>
              <a:t>What are the takeaways from these stories?</a:t>
            </a:r>
          </a:p>
        </p:txBody>
      </p:sp>
    </p:spTree>
    <p:extLst>
      <p:ext uri="{BB962C8B-B14F-4D97-AF65-F5344CB8AC3E}">
        <p14:creationId xmlns:p14="http://schemas.microsoft.com/office/powerpoint/2010/main" val="16091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Nasty Gal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532" y="1690688"/>
            <a:ext cx="10193798" cy="4525963"/>
          </a:xfrm>
        </p:spPr>
        <p:txBody>
          <a:bodyPr>
            <a:normAutofit/>
          </a:bodyPr>
          <a:lstStyle/>
          <a:p>
            <a:r>
              <a:rPr lang="en-IN" b="1" dirty="0"/>
              <a:t>By 2010 </a:t>
            </a:r>
            <a:r>
              <a:rPr lang="en-IN" b="1" dirty="0" err="1"/>
              <a:t>Amoruso</a:t>
            </a:r>
            <a:r>
              <a:rPr lang="en-IN" b="1" dirty="0"/>
              <a:t> was entertaining offers from a host of </a:t>
            </a:r>
            <a:r>
              <a:rPr lang="en-IN" b="1" dirty="0" smtClean="0"/>
              <a:t>venture capital </a:t>
            </a:r>
            <a:r>
              <a:rPr lang="en-IN" b="1" dirty="0"/>
              <a:t>firms. Mostly, she turned them down. </a:t>
            </a:r>
            <a:endParaRPr lang="en-IN" b="1" dirty="0" smtClean="0"/>
          </a:p>
          <a:p>
            <a:r>
              <a:rPr lang="en-IN" b="1" dirty="0" smtClean="0"/>
              <a:t>However</a:t>
            </a:r>
            <a:r>
              <a:rPr lang="en-IN" b="1" dirty="0"/>
              <a:t>, when she expanded in 2012 </a:t>
            </a:r>
            <a:r>
              <a:rPr lang="en-IN" b="1" dirty="0" smtClean="0"/>
              <a:t>she </a:t>
            </a:r>
            <a:r>
              <a:rPr lang="en-IN" b="1" dirty="0" smtClean="0">
                <a:solidFill>
                  <a:srgbClr val="FF0000"/>
                </a:solidFill>
              </a:rPr>
              <a:t>accepted </a:t>
            </a:r>
            <a:r>
              <a:rPr lang="en-IN" b="1" dirty="0">
                <a:solidFill>
                  <a:srgbClr val="FF0000"/>
                </a:solidFill>
              </a:rPr>
              <a:t>a </a:t>
            </a:r>
            <a:r>
              <a:rPr lang="en-IN" b="1" dirty="0" smtClean="0">
                <a:solidFill>
                  <a:srgbClr val="FF0000"/>
                </a:solidFill>
              </a:rPr>
              <a:t>VC deal for $</a:t>
            </a:r>
            <a:r>
              <a:rPr lang="en-IN" b="1" dirty="0">
                <a:solidFill>
                  <a:srgbClr val="FF0000"/>
                </a:solidFill>
              </a:rPr>
              <a:t>50 million </a:t>
            </a:r>
            <a:r>
              <a:rPr lang="en-IN" b="1" dirty="0"/>
              <a:t>equity investment. </a:t>
            </a:r>
            <a:endParaRPr lang="en-IN" b="1" dirty="0" smtClean="0"/>
          </a:p>
          <a:p>
            <a:r>
              <a:rPr lang="en-IN" b="1" dirty="0" smtClean="0"/>
              <a:t>In </a:t>
            </a:r>
            <a:r>
              <a:rPr lang="en-IN" b="1" dirty="0"/>
              <a:t>2013, </a:t>
            </a:r>
            <a:r>
              <a:rPr lang="en-IN" b="1" dirty="0" err="1"/>
              <a:t>Amoruso</a:t>
            </a:r>
            <a:r>
              <a:rPr lang="en-IN" b="1" dirty="0"/>
              <a:t> </a:t>
            </a:r>
            <a:r>
              <a:rPr lang="en-IN" b="1" dirty="0" smtClean="0"/>
              <a:t>was 29 </a:t>
            </a:r>
            <a:r>
              <a:rPr lang="en-IN" b="1" dirty="0"/>
              <a:t>years old and in charge of a </a:t>
            </a:r>
            <a:r>
              <a:rPr lang="en-IN" b="1" u="sng" dirty="0">
                <a:solidFill>
                  <a:srgbClr val="0070C0"/>
                </a:solidFill>
              </a:rPr>
              <a:t>$240 </a:t>
            </a:r>
            <a:r>
              <a:rPr lang="en-IN" b="1" dirty="0" smtClean="0"/>
              <a:t>million (₹1800 crore in present dollar value) technology </a:t>
            </a:r>
            <a:r>
              <a:rPr lang="en-IN" b="1" dirty="0"/>
              <a:t>based fashion retail </a:t>
            </a:r>
            <a:r>
              <a:rPr lang="en-IN" b="1" dirty="0" smtClean="0"/>
              <a:t>empire.</a:t>
            </a:r>
          </a:p>
          <a:p>
            <a:r>
              <a:rPr lang="en-IN" b="1" dirty="0"/>
              <a:t>In </a:t>
            </a:r>
            <a:r>
              <a:rPr lang="en-IN" u="sng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2016, she was named one of the richest self-made women</a:t>
            </a:r>
            <a:r>
              <a:rPr lang="en-IN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IN" b="1" dirty="0"/>
              <a:t>in the world by </a:t>
            </a:r>
            <a:r>
              <a:rPr lang="en-IN" b="1" dirty="0" smtClean="0"/>
              <a:t>Forbes.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8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550863"/>
            <a:ext cx="8229600" cy="7780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Some Enviable Metrics </a:t>
            </a:r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of Nasty Gal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64" y="1414686"/>
            <a:ext cx="8749803" cy="43479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b="1" dirty="0" smtClean="0"/>
              <a:t>Look at some of </a:t>
            </a:r>
            <a:r>
              <a:rPr lang="en-IN" b="1" dirty="0"/>
              <a:t>her </a:t>
            </a:r>
            <a:r>
              <a:rPr lang="en-IN" b="1" dirty="0" smtClean="0"/>
              <a:t>metrics that any entrepreneur would envy: </a:t>
            </a:r>
          </a:p>
          <a:p>
            <a:r>
              <a:rPr lang="en-IN" b="1" dirty="0" smtClean="0"/>
              <a:t>About a </a:t>
            </a:r>
            <a:r>
              <a:rPr lang="en-IN" b="1" dirty="0"/>
              <a:t>quarter of </a:t>
            </a:r>
            <a:r>
              <a:rPr lang="en-IN" b="1" dirty="0" smtClean="0"/>
              <a:t>her customers used to visit </a:t>
            </a:r>
            <a:r>
              <a:rPr lang="en-IN" b="1" dirty="0"/>
              <a:t>the site </a:t>
            </a:r>
            <a:r>
              <a:rPr lang="en-IN" b="1" dirty="0" smtClean="0"/>
              <a:t>at least once </a:t>
            </a:r>
            <a:r>
              <a:rPr lang="en-IN" b="1" dirty="0"/>
              <a:t>a day </a:t>
            </a:r>
            <a:r>
              <a:rPr lang="en-IN" b="1" dirty="0" smtClean="0"/>
              <a:t>and stay there for </a:t>
            </a:r>
            <a:r>
              <a:rPr lang="en-IN" b="1" dirty="0"/>
              <a:t>at least seven minutes. </a:t>
            </a:r>
            <a:endParaRPr lang="en-IN" b="1" dirty="0" smtClean="0"/>
          </a:p>
          <a:p>
            <a:r>
              <a:rPr lang="en-IN" b="1" dirty="0" smtClean="0"/>
              <a:t>The </a:t>
            </a:r>
            <a:r>
              <a:rPr lang="en-IN" b="1" dirty="0"/>
              <a:t>top 10% </a:t>
            </a:r>
            <a:r>
              <a:rPr lang="en-IN" b="1" dirty="0" smtClean="0"/>
              <a:t>of these customers visit </a:t>
            </a:r>
            <a:r>
              <a:rPr lang="en-IN" b="1" dirty="0"/>
              <a:t>the site more than 100 times a month. </a:t>
            </a:r>
            <a:endParaRPr lang="en-IN" b="1" dirty="0" smtClean="0"/>
          </a:p>
          <a:p>
            <a:r>
              <a:rPr lang="en-IN" b="1" dirty="0" smtClean="0"/>
              <a:t>Many admit that they refresh </a:t>
            </a:r>
            <a:r>
              <a:rPr lang="en-IN" b="1" dirty="0"/>
              <a:t>the site </a:t>
            </a:r>
            <a:r>
              <a:rPr lang="en-IN" b="1" dirty="0" smtClean="0"/>
              <a:t>every half an hour or so.</a:t>
            </a:r>
            <a:r>
              <a:rPr lang="en-IN" b="1" dirty="0"/>
              <a:t> </a:t>
            </a:r>
            <a:endParaRPr lang="en-IN" b="1" dirty="0" smtClean="0"/>
          </a:p>
          <a:p>
            <a:r>
              <a:rPr lang="en-IN" b="1" dirty="0" smtClean="0"/>
              <a:t>She sold </a:t>
            </a:r>
            <a:r>
              <a:rPr lang="en-IN" b="1" dirty="0"/>
              <a:t>93% of </a:t>
            </a:r>
            <a:r>
              <a:rPr lang="en-IN" b="1" dirty="0" smtClean="0"/>
              <a:t>inventory </a:t>
            </a:r>
            <a:r>
              <a:rPr lang="en-IN" b="1" dirty="0"/>
              <a:t>at </a:t>
            </a:r>
            <a:r>
              <a:rPr lang="en-IN" b="1" u="sng" dirty="0"/>
              <a:t>full price </a:t>
            </a:r>
            <a:r>
              <a:rPr lang="en-IN" b="1" dirty="0" smtClean="0"/>
              <a:t>whereas the industry is characterized by mark down.</a:t>
            </a:r>
            <a:r>
              <a:rPr lang="en-IN" b="1" dirty="0"/>
              <a:t> </a:t>
            </a:r>
            <a:endParaRPr lang="en-IN" b="1" dirty="0" smtClean="0"/>
          </a:p>
        </p:txBody>
      </p:sp>
    </p:spTree>
    <p:extLst>
      <p:ext uri="{BB962C8B-B14F-4D97-AF65-F5344CB8AC3E}">
        <p14:creationId xmlns:p14="http://schemas.microsoft.com/office/powerpoint/2010/main" val="10289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Five strategies were attributed to 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Success 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of </a:t>
            </a:r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NastyGal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365" y="1978025"/>
            <a:ext cx="8384306" cy="3033246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1. </a:t>
            </a:r>
            <a:r>
              <a:rPr lang="en-IN" b="1" dirty="0" smtClean="0"/>
              <a:t>Her understanding of the customers</a:t>
            </a:r>
            <a:endParaRPr lang="en-IN" b="1" dirty="0"/>
          </a:p>
          <a:p>
            <a:pPr marL="0" indent="0">
              <a:buNone/>
            </a:pPr>
            <a:r>
              <a:rPr lang="en-IN" b="1" dirty="0"/>
              <a:t>2. An eye on profit</a:t>
            </a:r>
          </a:p>
          <a:p>
            <a:pPr marL="0" indent="0">
              <a:buNone/>
            </a:pPr>
            <a:r>
              <a:rPr lang="en-IN" b="1" dirty="0" smtClean="0"/>
              <a:t>3</a:t>
            </a:r>
            <a:r>
              <a:rPr lang="en-IN" b="1" dirty="0"/>
              <a:t>. </a:t>
            </a:r>
            <a:r>
              <a:rPr lang="en-IN" b="1" dirty="0" smtClean="0"/>
              <a:t>Her social </a:t>
            </a:r>
            <a:r>
              <a:rPr lang="en-IN" b="1" dirty="0"/>
              <a:t>skills</a:t>
            </a:r>
          </a:p>
          <a:p>
            <a:pPr marL="0" indent="0">
              <a:buNone/>
            </a:pPr>
            <a:r>
              <a:rPr lang="en-IN" b="1" dirty="0" smtClean="0"/>
              <a:t>4. </a:t>
            </a:r>
            <a:r>
              <a:rPr lang="en-IN" b="1" dirty="0"/>
              <a:t>Consistent </a:t>
            </a:r>
            <a:r>
              <a:rPr lang="en-IN" b="1" dirty="0" smtClean="0"/>
              <a:t>philosophy</a:t>
            </a:r>
          </a:p>
          <a:p>
            <a:pPr marL="0" indent="0">
              <a:buNone/>
            </a:pPr>
            <a:r>
              <a:rPr lang="en-IN" b="1" dirty="0" smtClean="0"/>
              <a:t>5. Uncompromised </a:t>
            </a:r>
            <a:r>
              <a:rPr lang="en-IN" b="1" dirty="0"/>
              <a:t>&amp; consistent ethics.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0338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1. 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Her </a:t>
            </a:r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understanding of the customers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452" y="1869982"/>
            <a:ext cx="9528018" cy="2772012"/>
          </a:xfrm>
        </p:spPr>
        <p:txBody>
          <a:bodyPr>
            <a:normAutofit/>
          </a:bodyPr>
          <a:lstStyle/>
          <a:p>
            <a:r>
              <a:rPr lang="en-IN" b="1" dirty="0"/>
              <a:t>Sophia knew the </a:t>
            </a:r>
            <a:r>
              <a:rPr lang="en-IN" b="1" dirty="0" smtClean="0"/>
              <a:t>customers </a:t>
            </a:r>
            <a:r>
              <a:rPr lang="en-IN" b="1" dirty="0"/>
              <a:t>she was </a:t>
            </a:r>
            <a:r>
              <a:rPr lang="en-IN" b="1" dirty="0" smtClean="0"/>
              <a:t>serving </a:t>
            </a:r>
            <a:r>
              <a:rPr lang="en-IN" b="1" dirty="0"/>
              <a:t>to, and knew that </a:t>
            </a:r>
            <a:r>
              <a:rPr lang="en-IN" b="1" dirty="0" smtClean="0"/>
              <a:t>there is lack of understanding by competitors. </a:t>
            </a:r>
          </a:p>
          <a:p>
            <a:r>
              <a:rPr lang="en-IN" b="1" dirty="0" smtClean="0"/>
              <a:t>Sophia could understand the changing tastes and aspirations of all her customers and that is why they came back to Nasty Gal repeatedly.</a:t>
            </a:r>
          </a:p>
          <a:p>
            <a:r>
              <a:rPr lang="en-IN" b="1" dirty="0" smtClean="0"/>
              <a:t>She knew her customers so very well.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489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2. 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An eye on profit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23287"/>
          </a:xfrm>
        </p:spPr>
        <p:txBody>
          <a:bodyPr/>
          <a:lstStyle/>
          <a:p>
            <a:r>
              <a:rPr lang="en-IN" b="1" dirty="0" smtClean="0"/>
              <a:t>Her philosophy was to sell </a:t>
            </a:r>
            <a:r>
              <a:rPr lang="en-IN" b="1" dirty="0"/>
              <a:t>things for more than </a:t>
            </a:r>
            <a:r>
              <a:rPr lang="en-IN" b="1" dirty="0" smtClean="0"/>
              <a:t>she </a:t>
            </a:r>
            <a:r>
              <a:rPr lang="en-IN" b="1" dirty="0"/>
              <a:t>bought </a:t>
            </a:r>
            <a:r>
              <a:rPr lang="en-IN" b="1" dirty="0" smtClean="0"/>
              <a:t>them.</a:t>
            </a:r>
            <a:endParaRPr lang="en-IN" b="1" dirty="0"/>
          </a:p>
          <a:p>
            <a:r>
              <a:rPr lang="en-IN" b="1" dirty="0" smtClean="0"/>
              <a:t>Therefore, she made profit from day one.</a:t>
            </a:r>
          </a:p>
          <a:p>
            <a:r>
              <a:rPr lang="en-IN" b="1" dirty="0" smtClean="0"/>
              <a:t>She developed </a:t>
            </a:r>
            <a:r>
              <a:rPr lang="en-IN" b="1" dirty="0"/>
              <a:t>a pin-sharp sense of </a:t>
            </a:r>
            <a:r>
              <a:rPr lang="en-IN" b="1" dirty="0" smtClean="0"/>
              <a:t>who her customers were and what they were </a:t>
            </a:r>
            <a:r>
              <a:rPr lang="en-IN" b="1" dirty="0"/>
              <a:t>willing to pay a premium for.</a:t>
            </a:r>
          </a:p>
        </p:txBody>
      </p:sp>
    </p:spTree>
    <p:extLst>
      <p:ext uri="{BB962C8B-B14F-4D97-AF65-F5344CB8AC3E}">
        <p14:creationId xmlns:p14="http://schemas.microsoft.com/office/powerpoint/2010/main" val="38047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585" y="471192"/>
            <a:ext cx="10625959" cy="9685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200" b="1" dirty="0">
                <a:solidFill>
                  <a:srgbClr val="002060"/>
                </a:solidFill>
                <a:latin typeface="Georgia" panose="02040502050405020303" pitchFamily="18" charset="0"/>
              </a:rPr>
              <a:t>3. Nasty Gal </a:t>
            </a:r>
            <a:r>
              <a:rPr lang="en-IN" sz="32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used to do the </a:t>
            </a:r>
            <a:r>
              <a:rPr lang="en-IN" sz="3200" b="1" dirty="0">
                <a:solidFill>
                  <a:srgbClr val="002060"/>
                </a:solidFill>
                <a:latin typeface="Georgia" panose="02040502050405020303" pitchFamily="18" charset="0"/>
              </a:rPr>
              <a:t>following to boost their social </a:t>
            </a:r>
            <a:r>
              <a:rPr lang="en-IN" sz="32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connection</a:t>
            </a:r>
            <a:endParaRPr lang="en-IN" sz="32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07" y="1538242"/>
            <a:ext cx="10133943" cy="4213077"/>
          </a:xfrm>
        </p:spPr>
        <p:txBody>
          <a:bodyPr>
            <a:normAutofit lnSpcReduction="10000"/>
          </a:bodyPr>
          <a:lstStyle/>
          <a:p>
            <a:r>
              <a:rPr lang="en-IN" sz="2400" dirty="0" smtClean="0"/>
              <a:t>She created visibility by encouraging customers </a:t>
            </a:r>
            <a:r>
              <a:rPr lang="en-IN" sz="2400" dirty="0"/>
              <a:t>to use the </a:t>
            </a:r>
            <a:r>
              <a:rPr lang="en-IN" sz="2400" dirty="0">
                <a:solidFill>
                  <a:srgbClr val="0070C0"/>
                </a:solidFill>
              </a:rPr>
              <a:t>hashtag #</a:t>
            </a:r>
            <a:r>
              <a:rPr lang="en-IN" sz="2400" dirty="0" err="1">
                <a:solidFill>
                  <a:srgbClr val="0070C0"/>
                </a:solidFill>
              </a:rPr>
              <a:t>NastyGal</a:t>
            </a: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dirty="0"/>
              <a:t>across all social </a:t>
            </a:r>
            <a:r>
              <a:rPr lang="en-IN" sz="2400" dirty="0" smtClean="0"/>
              <a:t>networks</a:t>
            </a:r>
          </a:p>
          <a:p>
            <a:r>
              <a:rPr lang="en-IN" sz="2400" dirty="0" smtClean="0"/>
              <a:t>Engaged them into brand </a:t>
            </a:r>
            <a:r>
              <a:rPr lang="en-IN" sz="2400" dirty="0"/>
              <a:t>conversation and quickly </a:t>
            </a:r>
            <a:r>
              <a:rPr lang="en-IN" sz="2400" dirty="0" smtClean="0"/>
              <a:t>responded </a:t>
            </a:r>
            <a:r>
              <a:rPr lang="en-IN" sz="2400" dirty="0"/>
              <a:t>to any </a:t>
            </a:r>
            <a:r>
              <a:rPr lang="en-IN" sz="2400" dirty="0" smtClean="0"/>
              <a:t>question </a:t>
            </a:r>
            <a:r>
              <a:rPr lang="en-IN" sz="2400" dirty="0"/>
              <a:t>or </a:t>
            </a:r>
            <a:r>
              <a:rPr lang="en-IN" sz="2400" dirty="0" smtClean="0"/>
              <a:t>comment. </a:t>
            </a:r>
            <a:endParaRPr lang="en-IN" sz="2400" dirty="0"/>
          </a:p>
          <a:p>
            <a:r>
              <a:rPr lang="en-IN" sz="2400" dirty="0" smtClean="0"/>
              <a:t>Everyone in the company were marketers and no separate marketing department.</a:t>
            </a:r>
            <a:endParaRPr lang="en-IN" sz="2400" dirty="0"/>
          </a:p>
          <a:p>
            <a:r>
              <a:rPr lang="en-IN" sz="2400" dirty="0"/>
              <a:t>Every </a:t>
            </a:r>
            <a:r>
              <a:rPr lang="en-IN" sz="2400" dirty="0" smtClean="0"/>
              <a:t>post in the portal had an actual image of the product.</a:t>
            </a:r>
            <a:endParaRPr lang="en-IN" sz="2400" dirty="0"/>
          </a:p>
          <a:p>
            <a:r>
              <a:rPr lang="en-IN" sz="2400" dirty="0"/>
              <a:t>Content </a:t>
            </a:r>
            <a:r>
              <a:rPr lang="en-IN" sz="2400" dirty="0" smtClean="0"/>
              <a:t>included </a:t>
            </a:r>
            <a:r>
              <a:rPr lang="en-IN" sz="2400" dirty="0"/>
              <a:t>useful DIYs on the topics of make up, hair, garment </a:t>
            </a:r>
            <a:r>
              <a:rPr lang="en-IN" sz="2400" dirty="0" smtClean="0"/>
              <a:t>customisation.</a:t>
            </a:r>
            <a:endParaRPr lang="en-IN" sz="2400" dirty="0"/>
          </a:p>
          <a:p>
            <a:r>
              <a:rPr lang="en-IN" sz="2400" dirty="0" smtClean="0"/>
              <a:t>Boosted the ego by posting </a:t>
            </a:r>
            <a:r>
              <a:rPr lang="en-IN" sz="2400" dirty="0"/>
              <a:t>images of their customers, whether they are bloggers, celebrities or normal human beings. </a:t>
            </a:r>
          </a:p>
        </p:txBody>
      </p:sp>
    </p:spTree>
    <p:extLst>
      <p:ext uri="{BB962C8B-B14F-4D97-AF65-F5344CB8AC3E}">
        <p14:creationId xmlns:p14="http://schemas.microsoft.com/office/powerpoint/2010/main" val="147964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555875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5. Uncompromised &amp; consistent ethics.</a:t>
            </a:r>
          </a:p>
        </p:txBody>
      </p:sp>
    </p:spTree>
    <p:extLst>
      <p:ext uri="{BB962C8B-B14F-4D97-AF65-F5344CB8AC3E}">
        <p14:creationId xmlns:p14="http://schemas.microsoft.com/office/powerpoint/2010/main" val="12241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: </a:t>
            </a:r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From Nasty Gal To </a:t>
            </a:r>
            <a:r>
              <a:rPr lang="en-US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Girlboss</a:t>
            </a:r>
            <a:endParaRPr lang="en-US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965" y="1690688"/>
            <a:ext cx="9879106" cy="4351338"/>
          </a:xfrm>
        </p:spPr>
        <p:txBody>
          <a:bodyPr/>
          <a:lstStyle/>
          <a:p>
            <a:r>
              <a:rPr lang="en-IN" b="1" dirty="0" smtClean="0"/>
              <a:t>However, Sophia </a:t>
            </a:r>
            <a:r>
              <a:rPr lang="en-IN" b="1" dirty="0" smtClean="0">
                <a:solidFill>
                  <a:srgbClr val="0070C0"/>
                </a:solidFill>
              </a:rPr>
              <a:t>diverted her attention to too many other things </a:t>
            </a:r>
            <a:r>
              <a:rPr lang="en-IN" b="1" dirty="0" smtClean="0"/>
              <a:t>and the business was neglected.</a:t>
            </a:r>
          </a:p>
          <a:p>
            <a:r>
              <a:rPr lang="en-IN" b="1" dirty="0" smtClean="0"/>
              <a:t>In </a:t>
            </a:r>
            <a:r>
              <a:rPr lang="en-IN" b="1" dirty="0"/>
              <a:t>November 2016, </a:t>
            </a:r>
            <a:r>
              <a:rPr lang="en-IN" b="1" dirty="0" smtClean="0"/>
              <a:t>she had to file for </a:t>
            </a:r>
            <a:r>
              <a:rPr lang="en-IN" b="1" dirty="0"/>
              <a:t>bankruptcy </a:t>
            </a:r>
            <a:r>
              <a:rPr lang="en-IN" b="1" dirty="0" smtClean="0"/>
              <a:t>protection. </a:t>
            </a:r>
          </a:p>
          <a:p>
            <a:r>
              <a:rPr lang="en-IN" b="1" dirty="0" err="1" smtClean="0"/>
              <a:t>Amoruso</a:t>
            </a:r>
            <a:r>
              <a:rPr lang="en-IN" b="1" dirty="0" smtClean="0"/>
              <a:t> resigned </a:t>
            </a:r>
            <a:r>
              <a:rPr lang="en-IN" b="1" dirty="0"/>
              <a:t>as executive </a:t>
            </a:r>
            <a:r>
              <a:rPr lang="en-IN" b="1" dirty="0" smtClean="0"/>
              <a:t>chairwoman.</a:t>
            </a:r>
          </a:p>
          <a:p>
            <a:r>
              <a:rPr lang="en-IN" b="1" dirty="0" smtClean="0"/>
              <a:t>In </a:t>
            </a:r>
            <a:r>
              <a:rPr lang="en-IN" b="1" dirty="0"/>
              <a:t>February 2017, </a:t>
            </a:r>
            <a:r>
              <a:rPr lang="en-IN" b="1" dirty="0" smtClean="0"/>
              <a:t>Nasty </a:t>
            </a:r>
            <a:r>
              <a:rPr lang="en-IN" b="1" dirty="0"/>
              <a:t>Gal </a:t>
            </a:r>
            <a:r>
              <a:rPr lang="en-IN" b="1" dirty="0" smtClean="0"/>
              <a:t>was sold for </a:t>
            </a:r>
            <a:r>
              <a:rPr lang="en-IN" b="1" dirty="0"/>
              <a:t>$20 </a:t>
            </a:r>
            <a:r>
              <a:rPr lang="en-IN" b="1" dirty="0" smtClean="0"/>
              <a:t>million.</a:t>
            </a:r>
          </a:p>
          <a:p>
            <a:r>
              <a:rPr lang="en-IN" b="1" dirty="0" err="1" smtClean="0"/>
              <a:t>Amoruso</a:t>
            </a:r>
            <a:r>
              <a:rPr lang="en-IN" b="1" dirty="0" smtClean="0"/>
              <a:t> </a:t>
            </a:r>
            <a:r>
              <a:rPr lang="en-IN" b="1" dirty="0"/>
              <a:t>founded </a:t>
            </a:r>
            <a:r>
              <a:rPr lang="en-IN" b="1" dirty="0" err="1"/>
              <a:t>Girlboss</a:t>
            </a:r>
            <a:r>
              <a:rPr lang="en-IN" b="1" dirty="0"/>
              <a:t> </a:t>
            </a:r>
            <a:r>
              <a:rPr lang="en-IN" b="1" dirty="0" smtClean="0"/>
              <a:t>Media in the same year.</a:t>
            </a:r>
            <a:endParaRPr lang="en-US" b="1" dirty="0" smtClean="0"/>
          </a:p>
          <a:p>
            <a:r>
              <a:rPr lang="en-IN" b="1" dirty="0" smtClean="0"/>
              <a:t>Current net worth is </a:t>
            </a:r>
            <a:r>
              <a:rPr lang="en-IN" b="1" dirty="0"/>
              <a:t>around $10 million. 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38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5626"/>
            <a:ext cx="10515600" cy="939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Sophia </a:t>
            </a:r>
            <a:r>
              <a:rPr lang="en-US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Amoruso</a:t>
            </a:r>
            <a:r>
              <a:rPr lang="en-US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: Fight Back</a:t>
            </a:r>
            <a:endParaRPr lang="en-US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6525"/>
            <a:ext cx="99060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A </a:t>
            </a:r>
            <a:r>
              <a:rPr lang="en-US" b="1" dirty="0"/>
              <a:t>Netflix comedy series “#</a:t>
            </a:r>
            <a:r>
              <a:rPr lang="en-US" b="1" dirty="0" err="1"/>
              <a:t>GirlBoss</a:t>
            </a:r>
            <a:r>
              <a:rPr lang="en-US" b="1" dirty="0"/>
              <a:t>” </a:t>
            </a:r>
            <a:r>
              <a:rPr lang="en-US" b="1" dirty="0" smtClean="0"/>
              <a:t>partially </a:t>
            </a:r>
            <a:r>
              <a:rPr lang="en-US" b="1" dirty="0"/>
              <a:t>based on </a:t>
            </a:r>
            <a:r>
              <a:rPr lang="en-US" b="1" dirty="0" smtClean="0"/>
              <a:t>the story of ‘Nasty Gal’ was telecast </a:t>
            </a:r>
            <a:r>
              <a:rPr lang="en-US" b="1" dirty="0"/>
              <a:t>in 2017.</a:t>
            </a:r>
          </a:p>
          <a:p>
            <a:r>
              <a:rPr lang="en-US" b="1" dirty="0" smtClean="0"/>
              <a:t>She </a:t>
            </a:r>
            <a:r>
              <a:rPr lang="en-US" b="1" dirty="0"/>
              <a:t>recently </a:t>
            </a:r>
            <a:r>
              <a:rPr lang="en-US" b="1" dirty="0">
                <a:hlinkClick r:id="rId2"/>
              </a:rPr>
              <a:t>raised a $3.1 million </a:t>
            </a:r>
            <a:r>
              <a:rPr lang="en-US" b="1" dirty="0" smtClean="0"/>
              <a:t>funding</a:t>
            </a:r>
            <a:r>
              <a:rPr lang="en-US" b="1" dirty="0"/>
              <a:t> to grow the burgeoning media </a:t>
            </a:r>
            <a:r>
              <a:rPr lang="en-US" b="1" dirty="0" smtClean="0"/>
              <a:t>platform.</a:t>
            </a:r>
          </a:p>
          <a:p>
            <a:r>
              <a:rPr lang="en-US" b="1" dirty="0" err="1" smtClean="0"/>
              <a:t>Amoruso</a:t>
            </a:r>
            <a:r>
              <a:rPr lang="en-US" b="1" dirty="0" smtClean="0"/>
              <a:t> </a:t>
            </a:r>
            <a:r>
              <a:rPr lang="en-US" b="1" dirty="0"/>
              <a:t>has expressed the desire to be the next Oprah Winfrey for </a:t>
            </a:r>
            <a:r>
              <a:rPr lang="en-US" b="1" dirty="0" smtClean="0"/>
              <a:t>the </a:t>
            </a:r>
            <a:r>
              <a:rPr lang="en-US" b="1" dirty="0" err="1" smtClean="0"/>
              <a:t>millennials</a:t>
            </a:r>
            <a:r>
              <a:rPr lang="en-US" b="1" dirty="0" smtClean="0"/>
              <a:t> </a:t>
            </a:r>
            <a:r>
              <a:rPr lang="en-US" b="1" dirty="0"/>
              <a:t>and beyond with her mission to help women succeed on their own terms</a:t>
            </a:r>
            <a:r>
              <a:rPr lang="en-US" b="1" dirty="0" smtClean="0"/>
              <a:t>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38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https://www.girlboss.com/about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728" y="1415427"/>
            <a:ext cx="9020769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000" b="1" dirty="0"/>
              <a:t>Our Mission</a:t>
            </a:r>
          </a:p>
          <a:p>
            <a:pPr lvl="1"/>
            <a:r>
              <a:rPr lang="en-US" sz="2200" b="1" dirty="0"/>
              <a:t>We exist to redefine </a:t>
            </a:r>
            <a:r>
              <a:rPr lang="en-US" sz="2200" b="1" dirty="0" smtClean="0"/>
              <a:t>success </a:t>
            </a:r>
            <a:r>
              <a:rPr lang="en-US" sz="2200" b="1" dirty="0"/>
              <a:t>for </a:t>
            </a:r>
            <a:r>
              <a:rPr lang="en-US" sz="2200" b="1" dirty="0" smtClean="0"/>
              <a:t>millennial </a:t>
            </a:r>
            <a:r>
              <a:rPr lang="en-US" sz="2200" b="1" dirty="0"/>
              <a:t>women by providing the tools and connections they need to own their futures.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000" b="1" dirty="0"/>
              <a:t>Our Purpose</a:t>
            </a:r>
          </a:p>
          <a:p>
            <a:pPr lvl="1"/>
            <a:r>
              <a:rPr lang="en-US" sz="2200" b="1" dirty="0"/>
              <a:t>To create a new reality where women can make progress personally, professionally, and in service or others.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000" b="1" dirty="0"/>
              <a:t>Our values</a:t>
            </a:r>
          </a:p>
          <a:p>
            <a:pPr lvl="1"/>
            <a:r>
              <a:rPr lang="en-US" sz="2200" b="1" dirty="0"/>
              <a:t>We take our work seriously, but we don't take ourselves seriously.</a:t>
            </a:r>
          </a:p>
          <a:p>
            <a:pPr lvl="1"/>
            <a:r>
              <a:rPr lang="en-US" sz="2200" b="1" dirty="0"/>
              <a:t>We do more with less, but raise our hands when the company or our wellbeing is at risk.</a:t>
            </a:r>
          </a:p>
          <a:p>
            <a:pPr lvl="1"/>
            <a:r>
              <a:rPr lang="en-US" sz="2200" b="1" dirty="0"/>
              <a:t>we have real conversations about where </a:t>
            </a:r>
            <a:r>
              <a:rPr lang="en-US" sz="2200" b="1" dirty="0" smtClean="0"/>
              <a:t>we </a:t>
            </a:r>
            <a:r>
              <a:rPr lang="en-US" sz="2200" b="1" dirty="0"/>
              <a:t>are and what we need to </a:t>
            </a: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succeed-and </a:t>
            </a:r>
            <a:r>
              <a:rPr lang="en-US" sz="2200" b="1" dirty="0"/>
              <a:t>are comfortable with change.</a:t>
            </a:r>
            <a:endParaRPr lang="en-IN" sz="2200" b="1" dirty="0"/>
          </a:p>
        </p:txBody>
      </p:sp>
    </p:spTree>
    <p:extLst>
      <p:ext uri="{BB962C8B-B14F-4D97-AF65-F5344CB8AC3E}">
        <p14:creationId xmlns:p14="http://schemas.microsoft.com/office/powerpoint/2010/main" val="36411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788" y="779929"/>
            <a:ext cx="9809540" cy="4957656"/>
          </a:xfrm>
        </p:spPr>
        <p:txBody>
          <a:bodyPr>
            <a:normAutofit lnSpcReduction="10000"/>
          </a:bodyPr>
          <a:lstStyle/>
          <a:p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The story of a first generation entrepreneur per excellence – a rise from abject poverty to a great entrepreneur - </a:t>
            </a:r>
            <a:r>
              <a:rPr lang="en-IN" b="1" dirty="0" err="1" smtClean="0">
                <a:solidFill>
                  <a:schemeClr val="accent5">
                    <a:lumMod val="75000"/>
                  </a:schemeClr>
                </a:solidFill>
              </a:rPr>
              <a:t>Dhirubhai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b="1" dirty="0" err="1" smtClean="0">
                <a:solidFill>
                  <a:schemeClr val="accent5">
                    <a:lumMod val="75000"/>
                  </a:schemeClr>
                </a:solidFill>
              </a:rPr>
              <a:t>Ambani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Know what it takes to succeed in entrepreneurship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real demonstration of a compelling vision and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 well-crafted step-by-step strategies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 achieve it. 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Karsanbhai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Khodidas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Patel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is a perfect model of entrepreneurship to be emulated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Kalpana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Saroj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– the real “Slumdog Millionaire”.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Sophia </a:t>
            </a:r>
            <a:r>
              <a:rPr lang="en-IN" dirty="0" err="1" smtClean="0">
                <a:solidFill>
                  <a:schemeClr val="accent5">
                    <a:lumMod val="75000"/>
                  </a:schemeClr>
                </a:solidFill>
              </a:rPr>
              <a:t>Amoruso</a:t>
            </a:r>
            <a:r>
              <a:rPr lang="en-IN" dirty="0" smtClean="0">
                <a:solidFill>
                  <a:schemeClr val="accent5">
                    <a:lumMod val="75000"/>
                  </a:schemeClr>
                </a:solidFill>
              </a:rPr>
              <a:t> -  a 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story of rags to riches and back and fightback? The rollercoaster rise, fall and rise.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Example of an accidental ‘push-type’ entrepreneur.</a:t>
            </a:r>
            <a:endParaRPr lang="en-IN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26" y="872844"/>
            <a:ext cx="8229600" cy="63408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Four 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Reasons Why it Failed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11" y="1660750"/>
            <a:ext cx="10737771" cy="393674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b="1" dirty="0" smtClean="0"/>
              <a:t>Cash is the king (you can’t afford to burn cash at will).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One must always respect money.</a:t>
            </a:r>
            <a:endParaRPr lang="en-IN" b="1" dirty="0" smtClean="0">
              <a:solidFill>
                <a:srgbClr val="0070C0"/>
              </a:solidFill>
            </a:endParaRPr>
          </a:p>
          <a:p>
            <a:pPr lvl="1"/>
            <a:r>
              <a:rPr lang="en-IN" b="1" dirty="0" smtClean="0"/>
              <a:t>As success embraced </a:t>
            </a:r>
            <a:r>
              <a:rPr lang="en-IN" b="1" dirty="0" err="1" smtClean="0"/>
              <a:t>Amoruso</a:t>
            </a:r>
            <a:r>
              <a:rPr lang="en-IN" b="1" dirty="0" smtClean="0"/>
              <a:t>, she started growing </a:t>
            </a:r>
            <a:r>
              <a:rPr lang="en-IN" b="1" dirty="0"/>
              <a:t>a knack for </a:t>
            </a:r>
            <a:r>
              <a:rPr lang="en-IN" b="1" dirty="0" smtClean="0"/>
              <a:t>everything, </a:t>
            </a:r>
            <a:r>
              <a:rPr lang="en-IN" b="1" dirty="0"/>
              <a:t>except for </a:t>
            </a:r>
            <a:r>
              <a:rPr lang="en-IN" b="1" dirty="0" smtClean="0"/>
              <a:t>the business </a:t>
            </a:r>
            <a:r>
              <a:rPr lang="en-IN" b="1" dirty="0"/>
              <a:t>itself. </a:t>
            </a:r>
            <a:endParaRPr lang="en-IN" b="1" dirty="0" smtClean="0"/>
          </a:p>
          <a:p>
            <a:pPr lvl="1"/>
            <a:r>
              <a:rPr lang="en-IN" b="1" dirty="0" smtClean="0"/>
              <a:t>After </a:t>
            </a:r>
            <a:r>
              <a:rPr lang="en-IN" b="1" dirty="0"/>
              <a:t>raising venture capital, she moved the company into </a:t>
            </a:r>
            <a:r>
              <a:rPr lang="en-IN" b="1" dirty="0">
                <a:solidFill>
                  <a:srgbClr val="0070C0"/>
                </a:solidFill>
              </a:rPr>
              <a:t>lavish L.A. headquarters</a:t>
            </a:r>
            <a:r>
              <a:rPr lang="en-IN" b="1" dirty="0"/>
              <a:t>, opened two </a:t>
            </a:r>
            <a:r>
              <a:rPr lang="en-IN" b="1" dirty="0">
                <a:solidFill>
                  <a:srgbClr val="0070C0"/>
                </a:solidFill>
              </a:rPr>
              <a:t>brick-and-mortar stores</a:t>
            </a:r>
            <a:r>
              <a:rPr lang="en-IN" b="1" dirty="0"/>
              <a:t>, leased a dedicated distribution </a:t>
            </a:r>
            <a:r>
              <a:rPr lang="en-IN" b="1" dirty="0" smtClean="0"/>
              <a:t>centre </a:t>
            </a:r>
            <a:r>
              <a:rPr lang="en-IN" b="1" dirty="0"/>
              <a:t>and </a:t>
            </a:r>
            <a:r>
              <a:rPr lang="en-IN" b="1" dirty="0">
                <a:solidFill>
                  <a:srgbClr val="0070C0"/>
                </a:solidFill>
              </a:rPr>
              <a:t>spent a fortune on marketing</a:t>
            </a:r>
            <a:r>
              <a:rPr lang="en-IN" b="1" dirty="0"/>
              <a:t>.</a:t>
            </a:r>
          </a:p>
          <a:p>
            <a:pPr lvl="1"/>
            <a:r>
              <a:rPr lang="en-IN" b="1" dirty="0" smtClean="0"/>
              <a:t>This led to an </a:t>
            </a:r>
            <a:r>
              <a:rPr lang="en-IN" b="1" dirty="0">
                <a:solidFill>
                  <a:srgbClr val="0070C0"/>
                </a:solidFill>
              </a:rPr>
              <a:t>enormous leap in burn-rate </a:t>
            </a:r>
            <a:r>
              <a:rPr lang="en-IN" b="1" dirty="0" smtClean="0"/>
              <a:t>and was unsustainable.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894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Reason 2.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2. If you want to be a CEO, you have to love your </a:t>
            </a:r>
            <a:r>
              <a:rPr lang="en-IN" b="1" dirty="0" smtClean="0"/>
              <a:t>job.</a:t>
            </a:r>
          </a:p>
          <a:p>
            <a:pPr marL="0" indent="0">
              <a:buNone/>
            </a:pPr>
            <a:r>
              <a:rPr lang="en-IN" b="1" dirty="0" err="1" smtClean="0"/>
              <a:t>Amoruso</a:t>
            </a:r>
            <a:r>
              <a:rPr lang="en-IN" b="1" dirty="0" smtClean="0"/>
              <a:t> started loving everything else but her job as the CEO. She started </a:t>
            </a:r>
            <a:r>
              <a:rPr lang="en-IN" b="1" dirty="0" smtClean="0">
                <a:solidFill>
                  <a:srgbClr val="0070C0"/>
                </a:solidFill>
              </a:rPr>
              <a:t>writing a </a:t>
            </a:r>
            <a:r>
              <a:rPr lang="en-IN" b="1" dirty="0">
                <a:solidFill>
                  <a:srgbClr val="0070C0"/>
                </a:solidFill>
              </a:rPr>
              <a:t>book</a:t>
            </a:r>
            <a:r>
              <a:rPr lang="en-IN" b="1" dirty="0"/>
              <a:t>, </a:t>
            </a:r>
            <a:r>
              <a:rPr lang="en-IN" b="1" dirty="0" smtClean="0">
                <a:solidFill>
                  <a:srgbClr val="0070C0"/>
                </a:solidFill>
              </a:rPr>
              <a:t>some </a:t>
            </a:r>
            <a:r>
              <a:rPr lang="en-IN" b="1" dirty="0">
                <a:solidFill>
                  <a:srgbClr val="0070C0"/>
                </a:solidFill>
              </a:rPr>
              <a:t>podcast</a:t>
            </a:r>
            <a:r>
              <a:rPr lang="en-IN" b="1" dirty="0"/>
              <a:t>, </a:t>
            </a:r>
            <a:r>
              <a:rPr lang="en-IN" b="1" dirty="0" smtClean="0"/>
              <a:t>and </a:t>
            </a:r>
            <a:r>
              <a:rPr lang="en-IN" b="1" dirty="0" smtClean="0">
                <a:solidFill>
                  <a:srgbClr val="0070C0"/>
                </a:solidFill>
              </a:rPr>
              <a:t>doing a </a:t>
            </a:r>
            <a:r>
              <a:rPr lang="en-IN" b="1" dirty="0">
                <a:solidFill>
                  <a:srgbClr val="0070C0"/>
                </a:solidFill>
              </a:rPr>
              <a:t>TV </a:t>
            </a:r>
            <a:r>
              <a:rPr lang="en-IN" b="1" dirty="0" smtClean="0">
                <a:solidFill>
                  <a:srgbClr val="0070C0"/>
                </a:solidFill>
              </a:rPr>
              <a:t>show </a:t>
            </a:r>
            <a:r>
              <a:rPr lang="en-IN" b="1" dirty="0" smtClean="0"/>
              <a:t>– all took her attention and the business became a victim.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3303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Reason 3.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27" y="1617395"/>
            <a:ext cx="9500857" cy="3817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 smtClean="0"/>
              <a:t>3. Starting </a:t>
            </a:r>
            <a:r>
              <a:rPr lang="en-IN" b="1" dirty="0"/>
              <a:t>is easy, scaling is </a:t>
            </a:r>
            <a:r>
              <a:rPr lang="en-IN" b="1" dirty="0" smtClean="0"/>
              <a:t>hard.</a:t>
            </a:r>
          </a:p>
          <a:p>
            <a:pPr marL="0" indent="0">
              <a:buNone/>
            </a:pPr>
            <a:r>
              <a:rPr lang="en-IN" b="1" dirty="0"/>
              <a:t>Mark </a:t>
            </a:r>
            <a:r>
              <a:rPr lang="en-IN" b="1" dirty="0" err="1"/>
              <a:t>Zuckerberg</a:t>
            </a:r>
            <a:r>
              <a:rPr lang="en-IN" b="1" dirty="0"/>
              <a:t> hired </a:t>
            </a:r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Sheryl </a:t>
            </a:r>
            <a:r>
              <a:rPr lang="en-IN" b="1" dirty="0" smtClean="0">
                <a:solidFill>
                  <a:schemeClr val="accent5">
                    <a:lumMod val="50000"/>
                  </a:schemeClr>
                </a:solidFill>
              </a:rPr>
              <a:t>Sandberg</a:t>
            </a:r>
            <a:r>
              <a:rPr lang="en-IN" b="1" dirty="0" smtClean="0"/>
              <a:t> very early, </a:t>
            </a:r>
            <a:r>
              <a:rPr lang="en-IN" b="1" dirty="0"/>
              <a:t>as his chief operating </a:t>
            </a:r>
            <a:r>
              <a:rPr lang="en-IN" b="1" dirty="0" smtClean="0"/>
              <a:t>officer, in order to </a:t>
            </a:r>
            <a:r>
              <a:rPr lang="en-IN" b="1" dirty="0"/>
              <a:t>flawlessly </a:t>
            </a:r>
            <a:r>
              <a:rPr lang="en-IN" b="1" dirty="0" smtClean="0"/>
              <a:t>scale the business.</a:t>
            </a:r>
            <a:endParaRPr lang="en-IN" b="1" dirty="0"/>
          </a:p>
          <a:p>
            <a:pPr marL="457200" lvl="1" indent="0">
              <a:buNone/>
            </a:pPr>
            <a:r>
              <a:rPr lang="en-IN" b="1" dirty="0" smtClean="0"/>
              <a:t>We must not be ignorant about our limitation and we should hire a talented executive team with complementary skills early on. </a:t>
            </a:r>
          </a:p>
          <a:p>
            <a:pPr marL="457200" lvl="1" indent="0">
              <a:buNone/>
            </a:pPr>
            <a:r>
              <a:rPr lang="en-US" b="1" dirty="0" smtClean="0"/>
              <a:t>The executive team would bring professionalism and you would feel as if the business is running autonomously. </a:t>
            </a:r>
            <a:endParaRPr lang="en-IN" b="1" dirty="0" smtClean="0"/>
          </a:p>
          <a:p>
            <a:pPr marL="0" indent="0">
              <a:buNone/>
            </a:pPr>
            <a:r>
              <a:rPr lang="en-IN" b="1" dirty="0" err="1" smtClean="0"/>
              <a:t>Amoruso</a:t>
            </a:r>
            <a:r>
              <a:rPr lang="en-IN" b="1" dirty="0" smtClean="0"/>
              <a:t> failed on that. Her actions gave the sense as if success had been achieved. But success is mostly not a goal, but a process.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1237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Reason 4.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00200"/>
            <a:ext cx="10429875" cy="2279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4. Success is not a goal, it’s a way of </a:t>
            </a:r>
            <a:r>
              <a:rPr lang="en-IN" b="1" dirty="0" smtClean="0"/>
              <a:t>life in the long run. If the objective is to make a quick million, entrepreneurship is not for them.</a:t>
            </a:r>
          </a:p>
          <a:p>
            <a:pPr marL="0" indent="0">
              <a:buNone/>
            </a:pPr>
            <a:r>
              <a:rPr lang="en-US" b="1" dirty="0" err="1" smtClean="0"/>
              <a:t>Amoruso</a:t>
            </a:r>
            <a:r>
              <a:rPr lang="en-US" b="1" dirty="0" smtClean="0"/>
              <a:t> did not have a long-term perspective.</a:t>
            </a:r>
            <a:endParaRPr lang="en-IN" b="1" dirty="0" smtClean="0"/>
          </a:p>
        </p:txBody>
      </p:sp>
    </p:spTree>
    <p:extLst>
      <p:ext uri="{BB962C8B-B14F-4D97-AF65-F5344CB8AC3E}">
        <p14:creationId xmlns:p14="http://schemas.microsoft.com/office/powerpoint/2010/main" val="18828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732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Words of wisdom</a:t>
            </a:r>
            <a:endParaRPr lang="en-IN" sz="36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0" y="2305520"/>
            <a:ext cx="33813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Source:</a:t>
            </a:r>
          </a:p>
          <a:p>
            <a:r>
              <a:rPr lang="en-IN" sz="2000" dirty="0" smtClean="0"/>
              <a:t>https</a:t>
            </a:r>
            <a:r>
              <a:rPr lang="en-IN" sz="2000" dirty="0"/>
              <a:t>://www.linkedin.com/pulse/5-key-elements-brand-strategy-nasty-gal-context-denise-perez/</a:t>
            </a:r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1039813" y="1846395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“IF YOU BELIEVE THAT WHAT YOU’RE DOING WILL HAVE POSITIVE RESULTS, IT WILL-EVEN IF IT’S NOT IMMEDIATELY OBVIOUS” – SOPHIA AMORUSO, CEO NASTYGAL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1582454"/>
            <a:ext cx="7572375" cy="4339470"/>
          </a:xfrm>
        </p:spPr>
      </p:pic>
    </p:spTree>
    <p:extLst>
      <p:ext uri="{BB962C8B-B14F-4D97-AF65-F5344CB8AC3E}">
        <p14:creationId xmlns:p14="http://schemas.microsoft.com/office/powerpoint/2010/main" val="14022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699246" y="1084729"/>
            <a:ext cx="10318377" cy="484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become an entrepreneur. </a:t>
            </a:r>
            <a:endParaRPr lang="en-US" sz="2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choose to adopt type of business based on domain knowledge, experience, understanding of the particular business, tenacity and readiness to assume risk and have to be passionate about execution. </a:t>
            </a:r>
            <a:endParaRPr lang="en-US" sz="28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Dream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big, remain passionate, and focus your energy to execute the dream.</a:t>
            </a:r>
          </a:p>
        </p:txBody>
      </p:sp>
    </p:spTree>
    <p:extLst>
      <p:ext uri="{BB962C8B-B14F-4D97-AF65-F5344CB8AC3E}">
        <p14:creationId xmlns:p14="http://schemas.microsoft.com/office/powerpoint/2010/main" val="315103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1628775"/>
            <a:ext cx="9905134" cy="239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</a:t>
            </a:r>
            <a:r>
              <a:rPr lang="en-US" sz="2667" b="1" dirty="0" smtClean="0">
                <a:solidFill>
                  <a:srgbClr val="002060"/>
                </a:solidFill>
              </a:rPr>
              <a:t>References:</a:t>
            </a:r>
            <a:endParaRPr lang="en-US" sz="2667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</a:rPr>
              <a:t> Book: Entrepreneurship by Robert D. </a:t>
            </a:r>
            <a:r>
              <a:rPr lang="en-US" sz="1600" b="1" dirty="0" err="1" smtClean="0">
                <a:solidFill>
                  <a:srgbClr val="C00000"/>
                </a:solidFill>
              </a:rPr>
              <a:t>Hisrich</a:t>
            </a:r>
            <a:endParaRPr lang="en-US" sz="16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 smtClean="0">
                <a:solidFill>
                  <a:srgbClr val="C00000"/>
                </a:solidFill>
              </a:rPr>
              <a:t>  https</a:t>
            </a:r>
            <a:r>
              <a:rPr lang="en-US" sz="1600" b="1" dirty="0">
                <a:solidFill>
                  <a:srgbClr val="C00000"/>
                </a:solidFill>
              </a:rPr>
              <a:t>://www.youtube.com/watch?v=rjEzg__6ztc</a:t>
            </a: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</a:rPr>
              <a:t>Various Wikipedia pages</a:t>
            </a:r>
            <a:endParaRPr lang="en-US" sz="16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b="1" dirty="0">
                <a:solidFill>
                  <a:srgbClr val="C00000"/>
                </a:solidFill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</a:rPr>
              <a:t>www.nastygal.com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1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6023" y="2521131"/>
            <a:ext cx="10868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/>
              <a:t>Thank you</a:t>
            </a:r>
            <a:endParaRPr lang="en-US" sz="5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51647" y="268983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IN" sz="2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Dhirajlal</a:t>
            </a:r>
            <a:r>
              <a:rPr lang="en-IN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(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Hirachand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/>
            </a:r>
            <a:b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IN" sz="2000" b="1" dirty="0">
                <a:solidFill>
                  <a:srgbClr val="002060"/>
                </a:solidFill>
                <a:latin typeface="Georgia" panose="02040502050405020303" pitchFamily="18" charset="0"/>
              </a:rPr>
              <a:t>(28 </a:t>
            </a:r>
            <a:r>
              <a:rPr lang="en-IN" sz="20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December 1932 – 06 July 2002)</a:t>
            </a:r>
            <a:endParaRPr lang="en-IN" sz="20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8475" y="1654716"/>
            <a:ext cx="6562725" cy="8285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An entrepreneur par excellence 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06823" y="215571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28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Dhirajlal</a:t>
            </a:r>
            <a:r>
              <a:rPr lang="en-IN" sz="28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(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Hirachand</a:t>
            </a:r>
            <a:r>
              <a:rPr lang="en-IN" sz="28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28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/>
            </a:r>
            <a:b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IN" sz="2000" b="1" dirty="0">
                <a:solidFill>
                  <a:srgbClr val="002060"/>
                </a:solidFill>
                <a:latin typeface="Georgia" panose="02040502050405020303" pitchFamily="18" charset="0"/>
              </a:rPr>
              <a:t>(28 </a:t>
            </a:r>
            <a:r>
              <a:rPr lang="en-IN" sz="20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December 1932 – 06 July 2002)</a:t>
            </a:r>
            <a:endParaRPr lang="en-IN" sz="20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7" b="23814"/>
          <a:stretch/>
        </p:blipFill>
        <p:spPr>
          <a:xfrm>
            <a:off x="587250" y="1795702"/>
            <a:ext cx="3738060" cy="3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Dhirajlal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(</a:t>
            </a:r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) </a:t>
            </a:r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Hirachand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047" y="13863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He built Reliance Industries Ltd., India’s only private sector Fortune Global 500 company with market capitalization of ₹ </a:t>
            </a:r>
            <a:r>
              <a:rPr lang="en-US" dirty="0" smtClean="0"/>
              <a:t>10</a:t>
            </a:r>
            <a:r>
              <a:rPr lang="en-US" b="1" dirty="0" smtClean="0"/>
              <a:t> lakh crore</a:t>
            </a:r>
            <a:r>
              <a:rPr lang="en-US" b="1" baseline="30000" dirty="0" smtClean="0"/>
              <a:t>#</a:t>
            </a:r>
            <a:r>
              <a:rPr lang="en-US" b="1" dirty="0" smtClean="0"/>
              <a:t>.</a:t>
            </a:r>
          </a:p>
          <a:p>
            <a:r>
              <a:rPr lang="en-US" b="1" dirty="0"/>
              <a:t>Set up world class refinery. </a:t>
            </a:r>
          </a:p>
          <a:p>
            <a:r>
              <a:rPr lang="en-US" b="1" dirty="0"/>
              <a:t>Best in class petrochemical plant using the best </a:t>
            </a:r>
            <a:r>
              <a:rPr lang="en-US" b="1" dirty="0" smtClean="0"/>
              <a:t>technology </a:t>
            </a:r>
            <a:r>
              <a:rPr lang="en-US" b="1" dirty="0"/>
              <a:t>in the world.</a:t>
            </a:r>
            <a:endParaRPr lang="en-IN" b="1" dirty="0"/>
          </a:p>
          <a:p>
            <a:r>
              <a:rPr lang="en-US" sz="3200" b="1" dirty="0" smtClean="0">
                <a:solidFill>
                  <a:srgbClr val="0070C0"/>
                </a:solidFill>
              </a:rPr>
              <a:t>That now contributes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3% of India’s GDP.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and 5% of export.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nearly 10% of India’s indirect tax collection.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/>
              <a:t>Reliance </a:t>
            </a:r>
            <a:r>
              <a:rPr lang="en-US" b="1" dirty="0" err="1"/>
              <a:t>Jio’s</a:t>
            </a:r>
            <a:r>
              <a:rPr lang="en-US" b="1" dirty="0"/>
              <a:t> disruptive entry will expand India’s per capita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GDP </a:t>
            </a:r>
            <a:r>
              <a:rPr lang="en-US" b="1" dirty="0"/>
              <a:t>by about 5.65%, says a report by Harvard Business </a:t>
            </a:r>
            <a:r>
              <a:rPr lang="en-US" b="1" dirty="0" smtClean="0"/>
              <a:t>School.</a:t>
            </a:r>
            <a:endParaRPr lang="en-IN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81231" y="5888736"/>
            <a:ext cx="299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As on 28.11.2019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3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125" y="552524"/>
            <a:ext cx="10411625" cy="85340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IN" sz="3600" b="1" dirty="0" err="1">
                <a:solidFill>
                  <a:srgbClr val="002060"/>
                </a:solidFill>
                <a:latin typeface="Georgia" panose="02040502050405020303" pitchFamily="18" charset="0"/>
              </a:rPr>
              <a:t>Dhirajlal</a:t>
            </a:r>
            <a:r>
              <a:rPr lang="en-IN" sz="3600" b="1" dirty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(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)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Hirachand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/>
            </a:r>
            <a:b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IN" sz="2000" b="1" dirty="0">
                <a:solidFill>
                  <a:srgbClr val="002060"/>
                </a:solidFill>
                <a:latin typeface="Georgia" panose="02040502050405020303" pitchFamily="18" charset="0"/>
              </a:rPr>
              <a:t>(28 </a:t>
            </a:r>
            <a:r>
              <a:rPr lang="en-IN" sz="20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December 1932 – 06 July 2002)</a:t>
            </a:r>
            <a:endParaRPr lang="en-IN" sz="2000" b="1" dirty="0">
              <a:solidFill>
                <a:srgbClr val="00206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092" y="1508114"/>
            <a:ext cx="8795294" cy="4346148"/>
          </a:xfrm>
        </p:spPr>
        <p:txBody>
          <a:bodyPr>
            <a:noAutofit/>
          </a:bodyPr>
          <a:lstStyle/>
          <a:p>
            <a:r>
              <a:rPr lang="en-IN" b="1" dirty="0"/>
              <a:t>Born in a poor family in a remote village in Gujarat</a:t>
            </a:r>
            <a:r>
              <a:rPr lang="en-IN" b="1" dirty="0" smtClean="0"/>
              <a:t>.</a:t>
            </a:r>
          </a:p>
          <a:p>
            <a:r>
              <a:rPr lang="en-US" b="1" dirty="0" smtClean="0"/>
              <a:t>Son of a village school teacher. But the family was in financial difficulty. </a:t>
            </a:r>
            <a:endParaRPr lang="en-IN" b="1" dirty="0"/>
          </a:p>
          <a:p>
            <a:r>
              <a:rPr lang="en-IN" b="1" dirty="0" smtClean="0"/>
              <a:t>He used </a:t>
            </a:r>
            <a:r>
              <a:rPr lang="en-IN" b="1" dirty="0"/>
              <a:t>to </a:t>
            </a:r>
            <a:r>
              <a:rPr lang="en-IN" b="1" dirty="0" smtClean="0"/>
              <a:t>retail cooking oil, onion / </a:t>
            </a:r>
            <a:r>
              <a:rPr lang="en-IN" b="1" dirty="0"/>
              <a:t>potato fry at </a:t>
            </a:r>
            <a:r>
              <a:rPr lang="en-IN" b="1" dirty="0" smtClean="0"/>
              <a:t>the </a:t>
            </a:r>
            <a:r>
              <a:rPr lang="en-IN" b="1" dirty="0"/>
              <a:t>village market during weekends.</a:t>
            </a:r>
          </a:p>
          <a:p>
            <a:r>
              <a:rPr lang="en-IN" b="1" dirty="0" smtClean="0">
                <a:solidFill>
                  <a:srgbClr val="002060"/>
                </a:solidFill>
              </a:rPr>
              <a:t>He was </a:t>
            </a:r>
            <a:r>
              <a:rPr lang="en-IN" b="1" u="sng" dirty="0" smtClean="0">
                <a:solidFill>
                  <a:srgbClr val="002060"/>
                </a:solidFill>
              </a:rPr>
              <a:t>highly intelligent</a:t>
            </a:r>
            <a:r>
              <a:rPr lang="en-IN" b="1" dirty="0" smtClean="0">
                <a:solidFill>
                  <a:srgbClr val="002060"/>
                </a:solidFill>
              </a:rPr>
              <a:t>. Had high levels of </a:t>
            </a:r>
            <a:r>
              <a:rPr lang="en-IN" b="1" u="sng" dirty="0" smtClean="0">
                <a:solidFill>
                  <a:srgbClr val="002060"/>
                </a:solidFill>
              </a:rPr>
              <a:t>physical and mental energy, strong will-power, zest for life</a:t>
            </a:r>
            <a:r>
              <a:rPr lang="en-IN" b="1" dirty="0" smtClean="0">
                <a:solidFill>
                  <a:srgbClr val="002060"/>
                </a:solidFill>
              </a:rPr>
              <a:t>, could undertake </a:t>
            </a:r>
            <a:r>
              <a:rPr lang="en-IN" b="1" u="sng" dirty="0" smtClean="0">
                <a:solidFill>
                  <a:srgbClr val="002060"/>
                </a:solidFill>
              </a:rPr>
              <a:t>difficult activities </a:t>
            </a:r>
            <a:r>
              <a:rPr lang="en-IN" b="1" dirty="0" smtClean="0">
                <a:solidFill>
                  <a:srgbClr val="002060"/>
                </a:solidFill>
              </a:rPr>
              <a:t>and </a:t>
            </a:r>
            <a:r>
              <a:rPr lang="en-IN" b="1" u="sng" dirty="0" smtClean="0">
                <a:solidFill>
                  <a:srgbClr val="002060"/>
                </a:solidFill>
              </a:rPr>
              <a:t>could complete them without looking back</a:t>
            </a:r>
            <a:r>
              <a:rPr lang="en-IN" b="1" dirty="0" smtClean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1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5313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He had ambition to graduate and become successful businessman. </a:t>
            </a:r>
          </a:p>
          <a:p>
            <a:r>
              <a:rPr lang="en-IN" sz="2400" b="1" dirty="0" smtClean="0"/>
              <a:t>But the financial condition of his family was deteriorating.</a:t>
            </a:r>
          </a:p>
          <a:p>
            <a:r>
              <a:rPr lang="en-IN" sz="2400" b="1" dirty="0" smtClean="0"/>
              <a:t>On the advice of his ailing father, he dropped </a:t>
            </a:r>
            <a:r>
              <a:rPr lang="en-IN" sz="2400" b="1" dirty="0"/>
              <a:t>out of school </a:t>
            </a:r>
            <a:r>
              <a:rPr lang="en-IN" sz="2400" b="1" dirty="0" smtClean="0"/>
              <a:t>and moved to </a:t>
            </a:r>
            <a:r>
              <a:rPr lang="en-IN" sz="2400" b="1" dirty="0"/>
              <a:t>Aden </a:t>
            </a:r>
            <a:r>
              <a:rPr lang="en-IN" sz="2400" b="1" dirty="0" smtClean="0"/>
              <a:t>working </a:t>
            </a:r>
            <a:r>
              <a:rPr lang="en-IN" sz="2400" b="1" dirty="0"/>
              <a:t>as a petrol pump attendant</a:t>
            </a:r>
            <a:r>
              <a:rPr lang="en-IN" sz="2400" b="1" dirty="0" smtClean="0"/>
              <a:t>.</a:t>
            </a:r>
          </a:p>
          <a:p>
            <a:r>
              <a:rPr lang="en-IN" sz="2400" b="1" dirty="0"/>
              <a:t>He soon joined A. </a:t>
            </a:r>
            <a:r>
              <a:rPr lang="en-IN" sz="2400" b="1" dirty="0" err="1"/>
              <a:t>Besse</a:t>
            </a:r>
            <a:r>
              <a:rPr lang="en-IN" sz="2400" b="1" dirty="0"/>
              <a:t> &amp; </a:t>
            </a:r>
            <a:r>
              <a:rPr lang="en-IN" sz="2400" b="1" dirty="0" smtClean="0"/>
              <a:t>Co., a </a:t>
            </a:r>
            <a:r>
              <a:rPr lang="en-IN" sz="2400" b="1" dirty="0"/>
              <a:t>French </a:t>
            </a:r>
            <a:r>
              <a:rPr lang="en-IN" sz="2400" b="1" dirty="0" smtClean="0"/>
              <a:t>Company at Aden. </a:t>
            </a:r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The Entrepreneurial Story of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Dhirubhai</a:t>
            </a:r>
            <a:r>
              <a:rPr lang="en-IN" sz="3600" b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 </a:t>
            </a:r>
            <a:r>
              <a:rPr lang="en-IN" sz="3600" b="1" dirty="0" err="1" smtClean="0">
                <a:solidFill>
                  <a:srgbClr val="002060"/>
                </a:solidFill>
                <a:latin typeface="Georgia" panose="02040502050405020303" pitchFamily="18" charset="0"/>
              </a:rPr>
              <a:t>Ambani</a:t>
            </a:r>
            <a:endParaRPr lang="en-IN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7007"/>
          <a:stretch/>
        </p:blipFill>
        <p:spPr>
          <a:xfrm>
            <a:off x="1416102" y="3908587"/>
            <a:ext cx="581301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FB6E876435ED43AFB8AA2248BC650A" ma:contentTypeVersion="2" ma:contentTypeDescription="Create a new document." ma:contentTypeScope="" ma:versionID="01d51368a05ccc3d3312a79397be1cba">
  <xsd:schema xmlns:xsd="http://www.w3.org/2001/XMLSchema" xmlns:xs="http://www.w3.org/2001/XMLSchema" xmlns:p="http://schemas.microsoft.com/office/2006/metadata/properties" xmlns:ns2="4189cdde-1163-4dd8-9def-f39090821744" targetNamespace="http://schemas.microsoft.com/office/2006/metadata/properties" ma:root="true" ma:fieldsID="9c198185bc01979b91a10ccfa5813065" ns2:_="">
    <xsd:import namespace="4189cdde-1163-4dd8-9def-f390908217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89cdde-1163-4dd8-9def-f390908217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F772E7-83C9-4EA8-BB7A-249FDEE78E70}"/>
</file>

<file path=customXml/itemProps2.xml><?xml version="1.0" encoding="utf-8"?>
<ds:datastoreItem xmlns:ds="http://schemas.openxmlformats.org/officeDocument/2006/customXml" ds:itemID="{4802B8AA-6C07-4FB8-982E-C8BB509C94C4}"/>
</file>

<file path=customXml/itemProps3.xml><?xml version="1.0" encoding="utf-8"?>
<ds:datastoreItem xmlns:ds="http://schemas.openxmlformats.org/officeDocument/2006/customXml" ds:itemID="{1C3FEE35-C188-4300-98E9-DE886558A85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18078</TotalTime>
  <Words>2798</Words>
  <Application>Microsoft Office PowerPoint</Application>
  <PresentationFormat>Widescreen</PresentationFormat>
  <Paragraphs>245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Georgia</vt:lpstr>
      <vt:lpstr>Lucida Sans</vt:lpstr>
      <vt:lpstr>Lucida Sans Unicode</vt:lpstr>
      <vt:lpstr>Wingdings</vt:lpstr>
      <vt:lpstr>Office Theme</vt:lpstr>
      <vt:lpstr>1_Office Theme</vt:lpstr>
      <vt:lpstr>Foundations  of Entrepreneurship</vt:lpstr>
      <vt:lpstr>PowerPoint Presentation</vt:lpstr>
      <vt:lpstr>Our Primary Objectives from Today’s Session </vt:lpstr>
      <vt:lpstr>PowerPoint Presentation</vt:lpstr>
      <vt:lpstr>Dhirajlal (Dhirubhai) Hirachand Ambani (28 December 1932 – 06 July 2002)</vt:lpstr>
      <vt:lpstr>Dhirajlal (Dhirubhai) Hirachand Ambani (28 December 1932 – 06 July 2002)</vt:lpstr>
      <vt:lpstr>Dhirajlal (Dhirubhai) Hirachand Ambani</vt:lpstr>
      <vt:lpstr>Dhirajlal (Dhirubhai) Hirachand Ambani (28 December 1932 – 06 July 2002)</vt:lpstr>
      <vt:lpstr>The Entrepreneurial Story of Dhirubhai Ambani</vt:lpstr>
      <vt:lpstr>The Entrepreneurial Story of Dhirubhai Ambani</vt:lpstr>
      <vt:lpstr>The Entrepreneurial Story of Dhirubhai Ambani</vt:lpstr>
      <vt:lpstr>PowerPoint Presentation</vt:lpstr>
      <vt:lpstr>PowerPoint Presentation</vt:lpstr>
      <vt:lpstr>The Entrepreneurial Story of Dhirubhai Ambani</vt:lpstr>
      <vt:lpstr>The Entrepreneurial Story of Dhirubhai Ambani</vt:lpstr>
      <vt:lpstr>The Entrepreneurial Story of Dhirubhai Ambani</vt:lpstr>
      <vt:lpstr>Dhirubhai Ambani</vt:lpstr>
      <vt:lpstr>Reliance Industries</vt:lpstr>
      <vt:lpstr>Dhirubhai Ambani</vt:lpstr>
      <vt:lpstr>Karsanbhai Khodidas Patel</vt:lpstr>
      <vt:lpstr>PowerPoint Presentation</vt:lpstr>
      <vt:lpstr>Kalpana Saroj</vt:lpstr>
      <vt:lpstr>The Story of NastyGal</vt:lpstr>
      <vt:lpstr>PowerPoint Presentation</vt:lpstr>
      <vt:lpstr>Sophia Amoruso of Nasty Gal (nastygal.com) Sophia Christina Amoruso – born on April 20 1984 </vt:lpstr>
      <vt:lpstr>Sophia Amoruso – Early life</vt:lpstr>
      <vt:lpstr>Sophia Amoruso</vt:lpstr>
      <vt:lpstr>Sophia Amoruso</vt:lpstr>
      <vt:lpstr>NastyGal</vt:lpstr>
      <vt:lpstr>Nasty Gal</vt:lpstr>
      <vt:lpstr>Some Enviable Metrics of Nasty Gal</vt:lpstr>
      <vt:lpstr>Five strategies were attributed to the Success of NastyGal</vt:lpstr>
      <vt:lpstr>1. Her understanding of the customers</vt:lpstr>
      <vt:lpstr>2. An eye on profit</vt:lpstr>
      <vt:lpstr>3. Nasty Gal used to do the following to boost their social connection</vt:lpstr>
      <vt:lpstr>5. Uncompromised &amp; consistent ethics.</vt:lpstr>
      <vt:lpstr>Sophia Amoruso: From Nasty Gal To Girlboss</vt:lpstr>
      <vt:lpstr>Sophia Amoruso: Fight Back</vt:lpstr>
      <vt:lpstr>https://www.girlboss.com/about</vt:lpstr>
      <vt:lpstr>Four Reasons Why it Failed</vt:lpstr>
      <vt:lpstr>Reason 2.</vt:lpstr>
      <vt:lpstr>Reason 3.</vt:lpstr>
      <vt:lpstr>Reason 4.</vt:lpstr>
      <vt:lpstr>Words of wisdom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Prof. Manoj Mondal</cp:lastModifiedBy>
  <cp:revision>121</cp:revision>
  <dcterms:created xsi:type="dcterms:W3CDTF">2018-09-11T10:32:04Z</dcterms:created>
  <dcterms:modified xsi:type="dcterms:W3CDTF">2021-01-07T11:53:23Z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0x0101008AFB6E876435ED43AFB8AA2248BC650A</vt:lpwstr>
  </property>
</Properties>
</file>